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</p:sldMasterIdLst>
  <p:notesMasterIdLst>
    <p:notesMasterId r:id="rId15"/>
  </p:notesMasterIdLst>
  <p:sldIdLst>
    <p:sldId id="256" r:id="rId2"/>
    <p:sldId id="267" r:id="rId3"/>
    <p:sldId id="268" r:id="rId4"/>
    <p:sldId id="263" r:id="rId5"/>
    <p:sldId id="297" r:id="rId6"/>
    <p:sldId id="266" r:id="rId7"/>
    <p:sldId id="299" r:id="rId8"/>
    <p:sldId id="298" r:id="rId9"/>
    <p:sldId id="291" r:id="rId10"/>
    <p:sldId id="257" r:id="rId11"/>
    <p:sldId id="296" r:id="rId12"/>
    <p:sldId id="261" r:id="rId13"/>
    <p:sldId id="26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27F97BB-C833-4FB7-BDE5-3F7075034690}" styleName="佈景主題樣式 2 - 輔色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淺色樣式 1 - 輔色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113A9D2-9D6B-4929-AA2D-F23B5EE8CBE7}" styleName="佈景主題樣式 2 - 輔色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佈景主題樣式 2 - 輔色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97" autoAdjust="0"/>
    <p:restoredTop sz="85118" autoAdjust="0"/>
  </p:normalViewPr>
  <p:slideViewPr>
    <p:cSldViewPr snapToObjects="1">
      <p:cViewPr varScale="1">
        <p:scale>
          <a:sx n="69" d="100"/>
          <a:sy n="69" d="100"/>
        </p:scale>
        <p:origin x="-15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9B3584-4AE4-1A4E-ACE8-36B3ABAAAAD4}" type="doc">
      <dgm:prSet loTypeId="urn:microsoft.com/office/officeart/2005/8/layout/hProcess9" loCatId="process" qsTypeId="urn:microsoft.com/office/officeart/2005/8/quickstyle/simple4" qsCatId="simple" csTypeId="urn:microsoft.com/office/officeart/2005/8/colors/accent1_2" csCatId="accent1" phldr="1"/>
      <dgm:spPr/>
    </dgm:pt>
    <dgm:pt modelId="{54F549F5-723C-664E-840D-5623002B9AD1}">
      <dgm:prSet phldrT="[Text]"/>
      <dgm:spPr/>
      <dgm:t>
        <a:bodyPr/>
        <a:lstStyle/>
        <a:p>
          <a:r>
            <a:rPr lang="zh-TW" altLang="en-US" dirty="0" smtClean="0">
              <a:solidFill>
                <a:schemeClr val="tx1"/>
              </a:solidFill>
            </a:rPr>
            <a:t>相處</a:t>
          </a:r>
        </a:p>
        <a:p>
          <a:r>
            <a:rPr lang="zh-TW" altLang="en-US" dirty="0" smtClean="0">
              <a:solidFill>
                <a:schemeClr val="tx1"/>
              </a:solidFill>
            </a:rPr>
            <a:t>要有藝術</a:t>
          </a:r>
          <a:endParaRPr lang="en-US" dirty="0">
            <a:solidFill>
              <a:schemeClr val="tx1"/>
            </a:solidFill>
          </a:endParaRPr>
        </a:p>
      </dgm:t>
    </dgm:pt>
    <dgm:pt modelId="{14453C38-7373-6444-8F7A-9C13020D5846}" type="parTrans" cxnId="{187353FB-798A-FC4D-985B-1E87CE8AAADD}">
      <dgm:prSet/>
      <dgm:spPr/>
      <dgm:t>
        <a:bodyPr/>
        <a:lstStyle/>
        <a:p>
          <a:endParaRPr lang="en-US"/>
        </a:p>
      </dgm:t>
    </dgm:pt>
    <dgm:pt modelId="{E8710D00-0AE4-1F46-AC66-3CE2AC806CB4}" type="sibTrans" cxnId="{187353FB-798A-FC4D-985B-1E87CE8AAADD}">
      <dgm:prSet/>
      <dgm:spPr/>
      <dgm:t>
        <a:bodyPr/>
        <a:lstStyle/>
        <a:p>
          <a:endParaRPr lang="en-US"/>
        </a:p>
      </dgm:t>
    </dgm:pt>
    <dgm:pt modelId="{E558D49D-4B04-6745-A081-F6BEE1060617}">
      <dgm:prSet phldrT="[Text]"/>
      <dgm:spPr/>
      <dgm:t>
        <a:bodyPr/>
        <a:lstStyle/>
        <a:p>
          <a:r>
            <a:rPr lang="zh-TW" altLang="en-US" dirty="0" smtClean="0">
              <a:solidFill>
                <a:srgbClr val="000000"/>
              </a:solidFill>
            </a:rPr>
            <a:t>培養共同的感動</a:t>
          </a:r>
          <a:endParaRPr lang="en-US" dirty="0">
            <a:solidFill>
              <a:srgbClr val="000000"/>
            </a:solidFill>
          </a:endParaRPr>
        </a:p>
      </dgm:t>
    </dgm:pt>
    <dgm:pt modelId="{2613C6B3-EDBE-6E46-A3A2-28783740407A}" type="parTrans" cxnId="{3D3F143B-50DA-194A-8A1B-5FA3A06C34C1}">
      <dgm:prSet/>
      <dgm:spPr/>
      <dgm:t>
        <a:bodyPr/>
        <a:lstStyle/>
        <a:p>
          <a:endParaRPr lang="en-US"/>
        </a:p>
      </dgm:t>
    </dgm:pt>
    <dgm:pt modelId="{E5246792-F363-2641-B6F2-E600823AA26F}" type="sibTrans" cxnId="{3D3F143B-50DA-194A-8A1B-5FA3A06C34C1}">
      <dgm:prSet/>
      <dgm:spPr/>
      <dgm:t>
        <a:bodyPr/>
        <a:lstStyle/>
        <a:p>
          <a:endParaRPr lang="en-US"/>
        </a:p>
      </dgm:t>
    </dgm:pt>
    <dgm:pt modelId="{679820E9-21B9-5042-9CA9-BB103C1165DF}">
      <dgm:prSet phldrT="[Text]"/>
      <dgm:spPr/>
      <dgm:t>
        <a:bodyPr/>
        <a:lstStyle/>
        <a:p>
          <a:r>
            <a:rPr lang="zh-TW" altLang="en-US" dirty="0" smtClean="0">
              <a:solidFill>
                <a:srgbClr val="000000"/>
              </a:solidFill>
            </a:rPr>
            <a:t>建立</a:t>
          </a:r>
        </a:p>
        <a:p>
          <a:r>
            <a:rPr lang="zh-TW" altLang="en-US" dirty="0" smtClean="0">
              <a:solidFill>
                <a:srgbClr val="000000"/>
              </a:solidFill>
            </a:rPr>
            <a:t>快樂家庭的特質</a:t>
          </a:r>
          <a:endParaRPr lang="en-US" dirty="0">
            <a:solidFill>
              <a:srgbClr val="000000"/>
            </a:solidFill>
          </a:endParaRPr>
        </a:p>
      </dgm:t>
    </dgm:pt>
    <dgm:pt modelId="{D076AC3A-00FB-D442-AF43-5FB08148FB45}" type="parTrans" cxnId="{BEE7D249-5BCD-714B-8742-7A1BAF0F309A}">
      <dgm:prSet/>
      <dgm:spPr/>
      <dgm:t>
        <a:bodyPr/>
        <a:lstStyle/>
        <a:p>
          <a:endParaRPr lang="en-US"/>
        </a:p>
      </dgm:t>
    </dgm:pt>
    <dgm:pt modelId="{C2D49F86-D507-C448-AE31-201B1978B3A7}" type="sibTrans" cxnId="{BEE7D249-5BCD-714B-8742-7A1BAF0F309A}">
      <dgm:prSet/>
      <dgm:spPr/>
      <dgm:t>
        <a:bodyPr/>
        <a:lstStyle/>
        <a:p>
          <a:endParaRPr lang="en-US"/>
        </a:p>
      </dgm:t>
    </dgm:pt>
    <dgm:pt modelId="{B3AAF20E-D3C3-4C49-89F8-E1AB43CEAAFD}" type="pres">
      <dgm:prSet presAssocID="{9D9B3584-4AE4-1A4E-ACE8-36B3ABAAAAD4}" presName="CompostProcess" presStyleCnt="0">
        <dgm:presLayoutVars>
          <dgm:dir/>
          <dgm:resizeHandles val="exact"/>
        </dgm:presLayoutVars>
      </dgm:prSet>
      <dgm:spPr/>
    </dgm:pt>
    <dgm:pt modelId="{903D4303-BB22-F14F-96FC-051D9B98E506}" type="pres">
      <dgm:prSet presAssocID="{9D9B3584-4AE4-1A4E-ACE8-36B3ABAAAAD4}" presName="arrow" presStyleLbl="bgShp" presStyleIdx="0" presStyleCnt="1"/>
      <dgm:spPr/>
    </dgm:pt>
    <dgm:pt modelId="{566958AE-C335-9D4D-816D-6B78892EE408}" type="pres">
      <dgm:prSet presAssocID="{9D9B3584-4AE4-1A4E-ACE8-36B3ABAAAAD4}" presName="linearProcess" presStyleCnt="0"/>
      <dgm:spPr/>
    </dgm:pt>
    <dgm:pt modelId="{E896AB95-CF16-384D-A487-FABDB9131A4C}" type="pres">
      <dgm:prSet presAssocID="{54F549F5-723C-664E-840D-5623002B9AD1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822861-3D7B-724E-AB9A-03B3ED70D049}" type="pres">
      <dgm:prSet presAssocID="{E8710D00-0AE4-1F46-AC66-3CE2AC806CB4}" presName="sibTrans" presStyleCnt="0"/>
      <dgm:spPr/>
    </dgm:pt>
    <dgm:pt modelId="{C6169B0D-CB25-914A-9592-FE9F932D8AC6}" type="pres">
      <dgm:prSet presAssocID="{E558D49D-4B04-6745-A081-F6BEE1060617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9BBCC0-3618-FE42-9450-54A10D7E2A71}" type="pres">
      <dgm:prSet presAssocID="{E5246792-F363-2641-B6F2-E600823AA26F}" presName="sibTrans" presStyleCnt="0"/>
      <dgm:spPr/>
    </dgm:pt>
    <dgm:pt modelId="{86BF2DF9-9F1F-4841-8B25-C6DA03F50307}" type="pres">
      <dgm:prSet presAssocID="{679820E9-21B9-5042-9CA9-BB103C1165DF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216242-826B-7944-AD9D-368AD7B67582}" type="presOf" srcId="{54F549F5-723C-664E-840D-5623002B9AD1}" destId="{E896AB95-CF16-384D-A487-FABDB9131A4C}" srcOrd="0" destOrd="0" presId="urn:microsoft.com/office/officeart/2005/8/layout/hProcess9"/>
    <dgm:cxn modelId="{187353FB-798A-FC4D-985B-1E87CE8AAADD}" srcId="{9D9B3584-4AE4-1A4E-ACE8-36B3ABAAAAD4}" destId="{54F549F5-723C-664E-840D-5623002B9AD1}" srcOrd="0" destOrd="0" parTransId="{14453C38-7373-6444-8F7A-9C13020D5846}" sibTransId="{E8710D00-0AE4-1F46-AC66-3CE2AC806CB4}"/>
    <dgm:cxn modelId="{9957A4EB-128C-DC41-B2E7-CF982D74A636}" type="presOf" srcId="{9D9B3584-4AE4-1A4E-ACE8-36B3ABAAAAD4}" destId="{B3AAF20E-D3C3-4C49-89F8-E1AB43CEAAFD}" srcOrd="0" destOrd="0" presId="urn:microsoft.com/office/officeart/2005/8/layout/hProcess9"/>
    <dgm:cxn modelId="{BEE7D249-5BCD-714B-8742-7A1BAF0F309A}" srcId="{9D9B3584-4AE4-1A4E-ACE8-36B3ABAAAAD4}" destId="{679820E9-21B9-5042-9CA9-BB103C1165DF}" srcOrd="2" destOrd="0" parTransId="{D076AC3A-00FB-D442-AF43-5FB08148FB45}" sibTransId="{C2D49F86-D507-C448-AE31-201B1978B3A7}"/>
    <dgm:cxn modelId="{A5483D65-0380-B847-B4C0-7FFA89707FFB}" type="presOf" srcId="{E558D49D-4B04-6745-A081-F6BEE1060617}" destId="{C6169B0D-CB25-914A-9592-FE9F932D8AC6}" srcOrd="0" destOrd="0" presId="urn:microsoft.com/office/officeart/2005/8/layout/hProcess9"/>
    <dgm:cxn modelId="{7BE7E270-5297-154D-AC7E-82A0BD0394CE}" type="presOf" srcId="{679820E9-21B9-5042-9CA9-BB103C1165DF}" destId="{86BF2DF9-9F1F-4841-8B25-C6DA03F50307}" srcOrd="0" destOrd="0" presId="urn:microsoft.com/office/officeart/2005/8/layout/hProcess9"/>
    <dgm:cxn modelId="{3D3F143B-50DA-194A-8A1B-5FA3A06C34C1}" srcId="{9D9B3584-4AE4-1A4E-ACE8-36B3ABAAAAD4}" destId="{E558D49D-4B04-6745-A081-F6BEE1060617}" srcOrd="1" destOrd="0" parTransId="{2613C6B3-EDBE-6E46-A3A2-28783740407A}" sibTransId="{E5246792-F363-2641-B6F2-E600823AA26F}"/>
    <dgm:cxn modelId="{15942DAE-4AAA-EC41-87D4-F677BC9BB8E9}" type="presParOf" srcId="{B3AAF20E-D3C3-4C49-89F8-E1AB43CEAAFD}" destId="{903D4303-BB22-F14F-96FC-051D9B98E506}" srcOrd="0" destOrd="0" presId="urn:microsoft.com/office/officeart/2005/8/layout/hProcess9"/>
    <dgm:cxn modelId="{F0664D8A-29AB-9E4F-892B-CACA95FF5565}" type="presParOf" srcId="{B3AAF20E-D3C3-4C49-89F8-E1AB43CEAAFD}" destId="{566958AE-C335-9D4D-816D-6B78892EE408}" srcOrd="1" destOrd="0" presId="urn:microsoft.com/office/officeart/2005/8/layout/hProcess9"/>
    <dgm:cxn modelId="{422B6F2D-C80F-4A42-A5D3-78693C1006F7}" type="presParOf" srcId="{566958AE-C335-9D4D-816D-6B78892EE408}" destId="{E896AB95-CF16-384D-A487-FABDB9131A4C}" srcOrd="0" destOrd="0" presId="urn:microsoft.com/office/officeart/2005/8/layout/hProcess9"/>
    <dgm:cxn modelId="{84EF69C6-A5CD-D14D-89DD-6D0AFC9B188E}" type="presParOf" srcId="{566958AE-C335-9D4D-816D-6B78892EE408}" destId="{E3822861-3D7B-724E-AB9A-03B3ED70D049}" srcOrd="1" destOrd="0" presId="urn:microsoft.com/office/officeart/2005/8/layout/hProcess9"/>
    <dgm:cxn modelId="{A7A3E224-C7C0-7647-8767-5E09A5730986}" type="presParOf" srcId="{566958AE-C335-9D4D-816D-6B78892EE408}" destId="{C6169B0D-CB25-914A-9592-FE9F932D8AC6}" srcOrd="2" destOrd="0" presId="urn:microsoft.com/office/officeart/2005/8/layout/hProcess9"/>
    <dgm:cxn modelId="{86193D24-D36D-8E41-B280-ED024A046884}" type="presParOf" srcId="{566958AE-C335-9D4D-816D-6B78892EE408}" destId="{349BBCC0-3618-FE42-9450-54A10D7E2A71}" srcOrd="3" destOrd="0" presId="urn:microsoft.com/office/officeart/2005/8/layout/hProcess9"/>
    <dgm:cxn modelId="{940C8391-35F2-A64A-BAA8-8DD3994B42A4}" type="presParOf" srcId="{566958AE-C335-9D4D-816D-6B78892EE408}" destId="{86BF2DF9-9F1F-4841-8B25-C6DA03F5030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3D4303-BB22-F14F-96FC-051D9B98E506}">
      <dsp:nvSpPr>
        <dsp:cNvPr id="0" name=""/>
        <dsp:cNvSpPr/>
      </dsp:nvSpPr>
      <dsp:spPr>
        <a:xfrm>
          <a:off x="611504" y="0"/>
          <a:ext cx="6930390" cy="44958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896AB95-CF16-384D-A487-FABDB9131A4C}">
      <dsp:nvSpPr>
        <dsp:cNvPr id="0" name=""/>
        <dsp:cNvSpPr/>
      </dsp:nvSpPr>
      <dsp:spPr>
        <a:xfrm>
          <a:off x="151681" y="1348740"/>
          <a:ext cx="2446020" cy="1798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kern="1200" dirty="0" smtClean="0">
              <a:solidFill>
                <a:schemeClr val="tx1"/>
              </a:solidFill>
            </a:rPr>
            <a:t>相處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kern="1200" dirty="0" smtClean="0">
              <a:solidFill>
                <a:schemeClr val="tx1"/>
              </a:solidFill>
            </a:rPr>
            <a:t>要有藝術</a:t>
          </a:r>
          <a:endParaRPr lang="en-US" sz="2900" kern="1200" dirty="0">
            <a:solidFill>
              <a:schemeClr val="tx1"/>
            </a:solidFill>
          </a:endParaRPr>
        </a:p>
      </dsp:txBody>
      <dsp:txXfrm>
        <a:off x="239468" y="1436527"/>
        <a:ext cx="2270446" cy="1622746"/>
      </dsp:txXfrm>
    </dsp:sp>
    <dsp:sp modelId="{C6169B0D-CB25-914A-9592-FE9F932D8AC6}">
      <dsp:nvSpPr>
        <dsp:cNvPr id="0" name=""/>
        <dsp:cNvSpPr/>
      </dsp:nvSpPr>
      <dsp:spPr>
        <a:xfrm>
          <a:off x="2853689" y="1348740"/>
          <a:ext cx="2446020" cy="1798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kern="1200" dirty="0" smtClean="0">
              <a:solidFill>
                <a:srgbClr val="000000"/>
              </a:solidFill>
            </a:rPr>
            <a:t>培養共同的感動</a:t>
          </a:r>
          <a:endParaRPr lang="en-US" sz="2900" kern="1200" dirty="0">
            <a:solidFill>
              <a:srgbClr val="000000"/>
            </a:solidFill>
          </a:endParaRPr>
        </a:p>
      </dsp:txBody>
      <dsp:txXfrm>
        <a:off x="2941476" y="1436527"/>
        <a:ext cx="2270446" cy="1622746"/>
      </dsp:txXfrm>
    </dsp:sp>
    <dsp:sp modelId="{86BF2DF9-9F1F-4841-8B25-C6DA03F50307}">
      <dsp:nvSpPr>
        <dsp:cNvPr id="0" name=""/>
        <dsp:cNvSpPr/>
      </dsp:nvSpPr>
      <dsp:spPr>
        <a:xfrm>
          <a:off x="5555698" y="1348740"/>
          <a:ext cx="2446020" cy="1798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kern="1200" dirty="0" smtClean="0">
              <a:solidFill>
                <a:srgbClr val="000000"/>
              </a:solidFill>
            </a:rPr>
            <a:t>建立</a:t>
          </a:r>
        </a:p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kern="1200" dirty="0" smtClean="0">
              <a:solidFill>
                <a:srgbClr val="000000"/>
              </a:solidFill>
            </a:rPr>
            <a:t>快樂家庭的特質</a:t>
          </a:r>
          <a:endParaRPr lang="en-US" sz="2900" kern="1200" dirty="0">
            <a:solidFill>
              <a:srgbClr val="000000"/>
            </a:solidFill>
          </a:endParaRPr>
        </a:p>
      </dsp:txBody>
      <dsp:txXfrm>
        <a:off x="5643485" y="1436527"/>
        <a:ext cx="2270446" cy="16227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A442D-D000-7444-9984-EE92B7E76035}" type="datetimeFigureOut">
              <a:rPr lang="en-US" smtClean="0"/>
              <a:pPr/>
              <a:t>2015/9/17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6E067-9D9A-0143-82F6-E06F291E3B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096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6E067-9D9A-0143-82F6-E06F291E3BC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932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TW" altLang="en-US" sz="2000" dirty="0" smtClean="0"/>
              <a:t>一、一番討價還價後</a:t>
            </a:r>
            <a:r>
              <a:rPr lang="en-US" altLang="zh-TW" sz="2000" dirty="0" smtClean="0"/>
              <a:t>,</a:t>
            </a:r>
            <a:r>
              <a:rPr lang="zh-TW" altLang="en-US" sz="2000" dirty="0" smtClean="0"/>
              <a:t>會找到條件相稱的伴侶</a:t>
            </a:r>
            <a:r>
              <a:rPr lang="en-US" altLang="zh-TW" sz="2000" dirty="0" smtClean="0"/>
              <a:t>,</a:t>
            </a:r>
            <a:r>
              <a:rPr lang="zh-TW" altLang="en-US" sz="2000" dirty="0" smtClean="0"/>
              <a:t>但相稱對等是因人而異的</a:t>
            </a:r>
            <a:endParaRPr lang="en-US" altLang="zh-TW" sz="2000" dirty="0" smtClean="0"/>
          </a:p>
          <a:p>
            <a:r>
              <a:rPr lang="zh-TW" altLang="en-US" sz="2000" dirty="0" smtClean="0"/>
              <a:t>二、女性會傾向選擇年齡、學歷、經濟能力、社會地位比自己高的男性</a:t>
            </a:r>
            <a:r>
              <a:rPr lang="en-US" altLang="zh-TW" sz="2000" dirty="0" smtClean="0"/>
              <a:t>,</a:t>
            </a:r>
            <a:r>
              <a:rPr lang="zh-TW" altLang="en-US" sz="2000" dirty="0" smtClean="0"/>
              <a:t>男性則相反</a:t>
            </a:r>
            <a:endParaRPr lang="en-US" altLang="zh-TW" sz="2000" dirty="0" smtClean="0"/>
          </a:p>
          <a:p>
            <a:r>
              <a:rPr lang="zh-TW" altLang="en-US" sz="2000" dirty="0" smtClean="0"/>
              <a:t>三、性別排擠</a:t>
            </a:r>
            <a:r>
              <a:rPr lang="en-US" altLang="zh-TW" sz="2000" dirty="0" smtClean="0"/>
              <a:t>,</a:t>
            </a:r>
            <a:r>
              <a:rPr lang="zh-TW" altLang="en-US" sz="2000" dirty="0" smtClean="0"/>
              <a:t>擇偶不是個人決定</a:t>
            </a:r>
            <a:r>
              <a:rPr lang="en-US" altLang="zh-TW" sz="2000" dirty="0" smtClean="0"/>
              <a:t>, </a:t>
            </a:r>
            <a:r>
              <a:rPr lang="en-US" altLang="zh-TW" sz="2000" baseline="0" dirty="0" smtClean="0"/>
              <a:t> </a:t>
            </a:r>
            <a:r>
              <a:rPr lang="zh-TW" altLang="en-US" sz="2000" baseline="0" dirty="0" smtClean="0"/>
              <a:t>會受到社會壓力、規範、家庭影響</a:t>
            </a:r>
            <a:endParaRPr lang="en-US" altLang="zh-TW" sz="2000" baseline="0" dirty="0" smtClean="0"/>
          </a:p>
          <a:p>
            <a:r>
              <a:rPr lang="zh-TW" altLang="zh-TW" sz="2000" baseline="0" dirty="0" smtClean="0"/>
              <a:t> </a:t>
            </a:r>
            <a:r>
              <a:rPr lang="zh-TW" altLang="en-US" sz="2000" baseline="0" dirty="0" smtClean="0"/>
              <a:t>      台灣認定結婚是兩家人的事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6E067-9D9A-0143-82F6-E06F291E3BC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20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6E067-9D9A-0143-82F6-E06F291E3BC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043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6E067-9D9A-0143-82F6-E06F291E3BC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47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6E067-9D9A-0143-82F6-E06F291E3BC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842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6E067-9D9A-0143-82F6-E06F291E3BC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35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TW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CD7F14C-EA3A-764A-83E4-0E2ED1556E60}" type="datetimeFigureOut">
              <a:rPr lang="en-US" smtClean="0"/>
              <a:pPr/>
              <a:t>2015/9/17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F14C-EA3A-764A-83E4-0E2ED1556E60}" type="datetimeFigureOut">
              <a:rPr lang="en-US" smtClean="0"/>
              <a:pPr/>
              <a:t>2015/9/17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9A4D6-E5E7-AE49-9848-42A1F3AC6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CD7F14C-EA3A-764A-83E4-0E2ED1556E60}" type="datetimeFigureOut">
              <a:rPr lang="en-US" smtClean="0"/>
              <a:pPr/>
              <a:t>2015/9/17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169A4D6-E5E7-AE49-9848-42A1F3AC6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C025A34D-CBA6-8647-9160-3636AF4457D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F14C-EA3A-764A-83E4-0E2ED1556E60}" type="datetimeFigureOut">
              <a:rPr lang="en-US" smtClean="0"/>
              <a:pPr/>
              <a:t>2015/9/17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69A4D6-E5E7-AE49-9848-42A1F3AC61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F14C-EA3A-764A-83E4-0E2ED1556E60}" type="datetimeFigureOut">
              <a:rPr lang="en-US" smtClean="0"/>
              <a:pPr/>
              <a:t>2015/9/17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169A4D6-E5E7-AE49-9848-42A1F3AC61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CD7F14C-EA3A-764A-83E4-0E2ED1556E60}" type="datetimeFigureOut">
              <a:rPr lang="en-US" smtClean="0"/>
              <a:pPr/>
              <a:t>2015/9/17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169A4D6-E5E7-AE49-9848-42A1F3AC61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CD7F14C-EA3A-764A-83E4-0E2ED1556E60}" type="datetimeFigureOut">
              <a:rPr lang="en-US" smtClean="0"/>
              <a:pPr/>
              <a:t>2015/9/17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169A4D6-E5E7-AE49-9848-42A1F3AC61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F14C-EA3A-764A-83E4-0E2ED1556E60}" type="datetimeFigureOut">
              <a:rPr lang="en-US" smtClean="0"/>
              <a:pPr/>
              <a:t>2015/9/17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69A4D6-E5E7-AE49-9848-42A1F3AC6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F14C-EA3A-764A-83E4-0E2ED1556E60}" type="datetimeFigureOut">
              <a:rPr lang="en-US" smtClean="0"/>
              <a:pPr/>
              <a:t>2015/9/17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169A4D6-E5E7-AE49-9848-42A1F3AC6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7F14C-EA3A-764A-83E4-0E2ED1556E60}" type="datetimeFigureOut">
              <a:rPr lang="en-US" smtClean="0"/>
              <a:pPr/>
              <a:t>2015/9/17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altLang="zh-TW" smtClean="0"/>
              <a:t>Click to edit Master text styles</a:t>
            </a:r>
          </a:p>
          <a:p>
            <a:pPr lvl="1" eaLnBrk="1" latinLnBrk="0" hangingPunct="1"/>
            <a:r>
              <a:rPr lang="en-US" altLang="zh-TW" smtClean="0"/>
              <a:t>Second level</a:t>
            </a:r>
          </a:p>
          <a:p>
            <a:pPr lvl="2" eaLnBrk="1" latinLnBrk="0" hangingPunct="1"/>
            <a:r>
              <a:rPr lang="en-US" altLang="zh-TW" smtClean="0"/>
              <a:t>Third level</a:t>
            </a:r>
          </a:p>
          <a:p>
            <a:pPr lvl="3" eaLnBrk="1" latinLnBrk="0" hangingPunct="1"/>
            <a:r>
              <a:rPr lang="en-US" altLang="zh-TW" smtClean="0"/>
              <a:t>Fourth level</a:t>
            </a:r>
          </a:p>
          <a:p>
            <a:pPr lvl="4" eaLnBrk="1" latinLnBrk="0" hangingPunct="1"/>
            <a:r>
              <a:rPr lang="en-US" altLang="zh-TW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CD7F14C-EA3A-764A-83E4-0E2ED1556E60}" type="datetimeFigureOut">
              <a:rPr lang="en-US" smtClean="0"/>
              <a:pPr/>
              <a:t>2015/9/17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169A4D6-E5E7-AE49-9848-42A1F3AC61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TW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altLang="zh-TW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TW" smtClean="0"/>
              <a:t>Click to edit Master text styles</a:t>
            </a:r>
          </a:p>
          <a:p>
            <a:pPr lvl="1" eaLnBrk="1" latinLnBrk="0" hangingPunct="1"/>
            <a:r>
              <a:rPr kumimoji="0" lang="en-US" altLang="zh-TW" smtClean="0"/>
              <a:t>Second level</a:t>
            </a:r>
          </a:p>
          <a:p>
            <a:pPr lvl="2" eaLnBrk="1" latinLnBrk="0" hangingPunct="1"/>
            <a:r>
              <a:rPr kumimoji="0" lang="en-US" altLang="zh-TW" smtClean="0"/>
              <a:t>Third level</a:t>
            </a:r>
          </a:p>
          <a:p>
            <a:pPr lvl="3" eaLnBrk="1" latinLnBrk="0" hangingPunct="1"/>
            <a:r>
              <a:rPr kumimoji="0" lang="en-US" altLang="zh-TW" smtClean="0"/>
              <a:t>Fourth level</a:t>
            </a:r>
          </a:p>
          <a:p>
            <a:pPr lvl="4" eaLnBrk="1" latinLnBrk="0" hangingPunct="1"/>
            <a:r>
              <a:rPr kumimoji="0" lang="en-US" altLang="zh-TW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CD7F14C-EA3A-764A-83E4-0E2ED1556E60}" type="datetimeFigureOut">
              <a:rPr lang="en-US" smtClean="0"/>
              <a:pPr/>
              <a:t>2015/9/17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169A4D6-E5E7-AE49-9848-42A1F3AC61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4624668"/>
            <a:ext cx="6019800" cy="933450"/>
          </a:xfrm>
        </p:spPr>
        <p:txBody>
          <a:bodyPr>
            <a:noAutofit/>
          </a:bodyPr>
          <a:lstStyle/>
          <a:p>
            <a:endParaRPr lang="en-US" sz="4000" dirty="0">
              <a:latin typeface="標楷體" panose="03000509000000000000" pitchFamily="65" charset="-120"/>
              <a:ea typeface="標楷體" panose="03000509000000000000" pitchFamily="65" charset="-120"/>
              <a:cs typeface="華康POP3體 Std W12" charset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zh-TW" altLang="en-US" sz="2400" dirty="0" smtClean="0"/>
              <a:t>          擇偶與婚前準備</a:t>
            </a:r>
            <a:endParaRPr lang="en-US" sz="2400" dirty="0"/>
          </a:p>
        </p:txBody>
      </p:sp>
      <p:pic>
        <p:nvPicPr>
          <p:cNvPr id="4" name="Picture 3" descr="mimiw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765294"/>
            <a:ext cx="2446337" cy="47928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嗨</a:t>
            </a:r>
            <a:r>
              <a:rPr lang="en-US" altLang="zh-TW" dirty="0" smtClean="0"/>
              <a:t>… </a:t>
            </a:r>
            <a:r>
              <a:rPr lang="zh-TW" altLang="en-US" dirty="0" smtClean="0"/>
              <a:t>婚姻</a:t>
            </a:r>
            <a:r>
              <a:rPr lang="en-US" altLang="zh-TW" dirty="0" smtClean="0"/>
              <a:t>,</a:t>
            </a:r>
            <a:r>
              <a:rPr lang="zh-TW" altLang="en-US" dirty="0" smtClean="0"/>
              <a:t>我準備好了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角色調適～  妻子、媳婦、媽媽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zh-TW" altLang="en-US" dirty="0" smtClean="0"/>
              <a:t>工作與家庭分配</a:t>
            </a:r>
            <a:endParaRPr lang="en-US" altLang="zh-TW" dirty="0" smtClean="0"/>
          </a:p>
          <a:p>
            <a:r>
              <a:rPr lang="zh-TW" altLang="en-US" dirty="0" smtClean="0"/>
              <a:t>家庭財物管理</a:t>
            </a:r>
            <a:endParaRPr lang="en-US" altLang="zh-TW" dirty="0" smtClean="0"/>
          </a:p>
          <a:p>
            <a:r>
              <a:rPr lang="zh-TW" altLang="en-US" dirty="0" smtClean="0"/>
              <a:t>家務分工</a:t>
            </a:r>
            <a:endParaRPr lang="en-US" altLang="zh-TW" dirty="0" smtClean="0"/>
          </a:p>
          <a:p>
            <a:r>
              <a:rPr lang="zh-TW" altLang="en-US" dirty="0" smtClean="0"/>
              <a:t>為人父母</a:t>
            </a:r>
            <a:endParaRPr lang="en-US" altLang="zh-TW" dirty="0" smtClean="0"/>
          </a:p>
          <a:p>
            <a:r>
              <a:rPr lang="zh-TW" altLang="en-US" dirty="0" smtClean="0"/>
              <a:t>人際關係互動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>
                <a:solidFill>
                  <a:srgbClr val="FF0000"/>
                </a:solidFill>
              </a:rPr>
              <a:t>婚禮準備～婚紗、宴客、新房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婚姻生活經營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12648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共創健康家庭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女要關愛</a:t>
            </a:r>
            <a:r>
              <a:rPr lang="zh-TW" altLang="zh-TW" sz="4000" dirty="0" smtClean="0"/>
              <a:t>、</a:t>
            </a:r>
            <a:r>
              <a:rPr lang="zh-TW" altLang="en-US" sz="4000" dirty="0" smtClean="0"/>
              <a:t>男要？</a:t>
            </a:r>
            <a:endParaRPr lang="en-US" altLang="zh-TW" sz="4000" dirty="0" smtClean="0"/>
          </a:p>
          <a:p>
            <a:endParaRPr lang="en-US" sz="4000" dirty="0" smtClean="0"/>
          </a:p>
          <a:p>
            <a:pPr>
              <a:buNone/>
            </a:pPr>
            <a:endParaRPr lang="en-US" sz="4000" dirty="0" smtClean="0"/>
          </a:p>
          <a:p>
            <a:r>
              <a:rPr lang="zh-TW" altLang="en-US" sz="4000" dirty="0" smtClean="0"/>
              <a:t>情境練習</a:t>
            </a:r>
            <a:r>
              <a:rPr lang="en-US" altLang="zh-TW" sz="4000" dirty="0" smtClean="0"/>
              <a:t>GO~</a:t>
            </a:r>
          </a:p>
          <a:p>
            <a:r>
              <a:rPr lang="zh-TW" altLang="en-US" sz="3200" dirty="0" smtClean="0"/>
              <a:t>       一組請一位同學起立</a:t>
            </a:r>
            <a:endParaRPr lang="en-US" sz="3200" dirty="0"/>
          </a:p>
        </p:txBody>
      </p:sp>
      <p:sp>
        <p:nvSpPr>
          <p:cNvPr id="5" name="Heart 4"/>
          <p:cNvSpPr/>
          <p:nvPr/>
        </p:nvSpPr>
        <p:spPr>
          <a:xfrm>
            <a:off x="4724400" y="1219200"/>
            <a:ext cx="2667000" cy="2362200"/>
          </a:xfrm>
          <a:prstGeom prst="hear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400" dirty="0" smtClean="0"/>
              <a:t>信賴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zh-TW" altLang="en-US" dirty="0" smtClean="0"/>
              <a:t>老婆～我失業了</a:t>
            </a:r>
            <a:endParaRPr lang="en-US" altLang="zh-TW" dirty="0" smtClean="0"/>
          </a:p>
          <a:p>
            <a:endParaRPr lang="en-US" dirty="0" smtClean="0"/>
          </a:p>
          <a:p>
            <a:r>
              <a:rPr lang="zh-TW" altLang="en-US" dirty="0" smtClean="0"/>
              <a:t>老公～你愛不愛我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擇偶理論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資源交換說</a:t>
            </a:r>
            <a:endParaRPr lang="en-US" altLang="zh-TW" sz="3200" dirty="0" smtClean="0"/>
          </a:p>
          <a:p>
            <a:r>
              <a:rPr lang="zh-TW" altLang="en-US" sz="3200" dirty="0" smtClean="0"/>
              <a:t>婚姻斜坡</a:t>
            </a:r>
            <a:endParaRPr lang="en-US" altLang="zh-TW" sz="3200" dirty="0" smtClean="0"/>
          </a:p>
          <a:p>
            <a:r>
              <a:rPr lang="zh-TW" altLang="en-US" sz="3200" dirty="0" smtClean="0"/>
              <a:t>婚姻排擠效應</a:t>
            </a:r>
            <a:endParaRPr lang="en-US" altLang="zh-TW" sz="3200" dirty="0" smtClean="0"/>
          </a:p>
          <a:p>
            <a:endParaRPr lang="en-US" altLang="zh-TW" sz="3200" dirty="0" smtClean="0"/>
          </a:p>
          <a:p>
            <a:r>
              <a:rPr lang="zh-TW" altLang="en-US" sz="3200" dirty="0" smtClean="0"/>
              <a:t>三高男</a:t>
            </a:r>
            <a:r>
              <a:rPr lang="en-US" altLang="zh-TW" sz="3200" dirty="0" smtClean="0"/>
              <a:t> VS. </a:t>
            </a:r>
            <a:r>
              <a:rPr lang="zh-TW" altLang="en-US" sz="3200" dirty="0" smtClean="0"/>
              <a:t>三低男</a:t>
            </a:r>
            <a:endParaRPr lang="en-US" altLang="zh-TW" sz="3200" dirty="0" smtClean="0"/>
          </a:p>
          <a:p>
            <a:pPr lvl="8"/>
            <a:endParaRPr lang="en-US" sz="2100" dirty="0"/>
          </a:p>
        </p:txBody>
      </p:sp>
      <p:pic>
        <p:nvPicPr>
          <p:cNvPr id="4" name="Picture 3" descr="mimiw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8962" y="3505200"/>
            <a:ext cx="1527175" cy="2992016"/>
          </a:xfrm>
          <a:prstGeom prst="rect">
            <a:avLst/>
          </a:prstGeom>
        </p:spPr>
      </p:pic>
      <p:sp>
        <p:nvSpPr>
          <p:cNvPr id="7" name="Oval Callout 6"/>
          <p:cNvSpPr/>
          <p:nvPr/>
        </p:nvSpPr>
        <p:spPr>
          <a:xfrm>
            <a:off x="990600" y="4820816"/>
            <a:ext cx="3962400" cy="1676400"/>
          </a:xfrm>
          <a:prstGeom prst="wedgeEllipseCallout">
            <a:avLst>
              <a:gd name="adj1" fmla="val 14291"/>
              <a:gd name="adj2" fmla="val -67206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3600" dirty="0" smtClean="0"/>
              <a:t>   </a:t>
            </a:r>
            <a:r>
              <a:rPr lang="zh-TW" altLang="en-US" sz="3600" dirty="0" smtClean="0">
                <a:solidFill>
                  <a:srgbClr val="000000"/>
                </a:solidFill>
              </a:rPr>
              <a:t>低姿態</a:t>
            </a:r>
            <a:endParaRPr lang="en-US" altLang="zh-TW" sz="3600" dirty="0" smtClean="0">
              <a:solidFill>
                <a:srgbClr val="000000"/>
              </a:solidFill>
            </a:endParaRPr>
          </a:p>
          <a:p>
            <a:r>
              <a:rPr lang="zh-TW" altLang="en-US" sz="3600" dirty="0" smtClean="0">
                <a:solidFill>
                  <a:srgbClr val="000000"/>
                </a:solidFill>
              </a:rPr>
              <a:t>   低風險</a:t>
            </a:r>
            <a:endParaRPr lang="en-US" altLang="zh-TW" sz="3600" dirty="0" smtClean="0">
              <a:solidFill>
                <a:srgbClr val="000000"/>
              </a:solidFill>
            </a:endParaRPr>
          </a:p>
          <a:p>
            <a:r>
              <a:rPr lang="zh-TW" altLang="en-US" sz="3600" dirty="0" smtClean="0">
                <a:solidFill>
                  <a:srgbClr val="000000"/>
                </a:solidFill>
              </a:rPr>
              <a:t>   低束縛</a:t>
            </a:r>
            <a:endParaRPr lang="en-US" sz="3600" dirty="0" smtClean="0">
              <a:solidFill>
                <a:srgbClr val="000000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3810000" y="1600200"/>
            <a:ext cx="3128962" cy="2382416"/>
          </a:xfrm>
          <a:prstGeom prst="wedgeEllipseCallout">
            <a:avLst>
              <a:gd name="adj1" fmla="val -94139"/>
              <a:gd name="adj2" fmla="val 4570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dirty="0" smtClean="0">
                <a:solidFill>
                  <a:srgbClr val="000000"/>
                </a:solidFill>
              </a:rPr>
              <a:t>薪水高</a:t>
            </a:r>
            <a:endParaRPr lang="en-US" altLang="zh-TW" sz="3600" dirty="0" smtClean="0">
              <a:solidFill>
                <a:srgbClr val="000000"/>
              </a:solidFill>
            </a:endParaRPr>
          </a:p>
          <a:p>
            <a:pPr algn="ctr"/>
            <a:r>
              <a:rPr lang="zh-TW" altLang="en-US" sz="3600" dirty="0" smtClean="0">
                <a:solidFill>
                  <a:srgbClr val="000000"/>
                </a:solidFill>
              </a:rPr>
              <a:t>學歷高</a:t>
            </a:r>
            <a:endParaRPr lang="en-US" altLang="zh-TW" sz="3600" dirty="0" smtClean="0">
              <a:solidFill>
                <a:srgbClr val="000000"/>
              </a:solidFill>
            </a:endParaRPr>
          </a:p>
          <a:p>
            <a:pPr algn="ctr"/>
            <a:r>
              <a:rPr lang="zh-TW" altLang="en-US" sz="3600" dirty="0" smtClean="0">
                <a:solidFill>
                  <a:srgbClr val="000000"/>
                </a:solidFill>
              </a:rPr>
              <a:t>身高高</a:t>
            </a:r>
            <a:endParaRPr lang="en-US" sz="3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POP3體 Std W12" charset="2"/>
              </a:rPr>
              <a:t>擇偶可考慮的條件</a:t>
            </a:r>
            <a:endParaRPr lang="en-US" dirty="0">
              <a:latin typeface="標楷體" panose="03000509000000000000" pitchFamily="65" charset="-120"/>
              <a:ea typeface="標楷體" panose="03000509000000000000" pitchFamily="65" charset="-120"/>
              <a:cs typeface="華康POP3體 Std W12" charset="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新綜藝體 Std W5" charset="2"/>
              </a:rPr>
              <a:t>生理親密感方面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  <a:cs typeface="華康新綜藝體 Std W5" charset="2"/>
            </a:endParaRPr>
          </a:p>
          <a:p>
            <a:pPr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新綜藝體 Std W5" charset="2"/>
              </a:rPr>
              <a:t>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新綜藝體 Std W5" charset="2"/>
              </a:rPr>
              <a:t>～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新綜藝體 Std W5" charset="2"/>
              </a:rPr>
              <a:t>外貌身材、身體健康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  <a:cs typeface="華康新綜藝體 Std W5" charset="2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新綜藝體 Std W5" charset="2"/>
              </a:rPr>
              <a:t>心理親密感方面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  <a:cs typeface="華康新綜藝體 Std W5" charset="2"/>
            </a:endParaRPr>
          </a:p>
          <a:p>
            <a:pPr>
              <a:buNone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新綜藝體 Std W5" charset="2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新綜藝體 Std W5" charset="2"/>
              </a:rPr>
              <a:t>   ～人格成熟、教育程度、個性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  <a:cs typeface="華康新綜藝體 Std W5" charset="2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新綜藝體 Std W5" charset="2"/>
              </a:rPr>
              <a:t>理念親密感方面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  <a:cs typeface="華康新綜藝體 Std W5" charset="2"/>
            </a:endParaRPr>
          </a:p>
          <a:p>
            <a:pPr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新綜藝體 Std W5" charset="2"/>
              </a:rPr>
              <a:t>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新綜藝體 Std W5" charset="2"/>
              </a:rPr>
              <a:t>～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新綜藝體 Std W5" charset="2"/>
              </a:rPr>
              <a:t>價值觀、家庭背景、宗教信仰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  <a:cs typeface="華康新綜藝體 Std W5" charset="2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新綜藝體 Std W5" charset="2"/>
              </a:rPr>
              <a:t>共營生活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新綜藝體 Std W5" charset="2"/>
              </a:rPr>
              <a:t>方面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  <a:cs typeface="華康新綜藝體 Std W5" charset="2"/>
            </a:endParaRPr>
          </a:p>
          <a:p>
            <a:pPr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新綜藝體 Std W5" charset="2"/>
              </a:rPr>
              <a:t>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新綜藝體 Std W5" charset="2"/>
              </a:rPr>
              <a:t>～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  <a:cs typeface="華康新綜藝體 Std W5" charset="2"/>
              </a:rPr>
              <a:t>職業種類、休閒嗜好、生養子女</a:t>
            </a:r>
            <a:endParaRPr lang="en-US" dirty="0">
              <a:latin typeface="標楷體" panose="03000509000000000000" pitchFamily="65" charset="-120"/>
              <a:ea typeface="標楷體" panose="03000509000000000000" pitchFamily="65" charset="-120"/>
              <a:cs typeface="華康新綜藝體 Std W5" charset="2"/>
            </a:endParaRPr>
          </a:p>
        </p:txBody>
      </p:sp>
      <p:pic>
        <p:nvPicPr>
          <p:cNvPr id="4" name="Picture 3" descr="mimiw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8962" y="3505200"/>
            <a:ext cx="1527175" cy="29920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925638" y="1778000"/>
            <a:ext cx="52927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V="1">
            <a:off x="2438400" y="838200"/>
            <a:ext cx="4419600" cy="0"/>
          </a:xfrm>
          <a:prstGeom prst="line">
            <a:avLst/>
          </a:prstGeom>
          <a:noFill/>
          <a:ln w="22225">
            <a:solidFill>
              <a:srgbClr val="000000"/>
            </a:solidFill>
            <a:prstDash val="sysDot"/>
            <a:round/>
            <a:headEnd type="arrow" w="med" len="med"/>
            <a:tailEnd type="arrow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9958" name="Group 5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482540"/>
              </p:ext>
            </p:extLst>
          </p:nvPr>
        </p:nvGraphicFramePr>
        <p:xfrm>
          <a:off x="467544" y="921813"/>
          <a:ext cx="8208911" cy="5394880"/>
        </p:xfrm>
        <a:graphic>
          <a:graphicData uri="http://schemas.openxmlformats.org/drawingml/2006/table">
            <a:tbl>
              <a:tblPr/>
              <a:tblGrid>
                <a:gridCol w="540149"/>
                <a:gridCol w="958140"/>
                <a:gridCol w="958140"/>
                <a:gridCol w="959961"/>
                <a:gridCol w="958140"/>
                <a:gridCol w="958140"/>
                <a:gridCol w="958140"/>
                <a:gridCol w="959961"/>
                <a:gridCol w="958140"/>
              </a:tblGrid>
              <a:tr h="414609"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全真中圓體" pitchFamily="49" charset="-120"/>
                          <a:ea typeface="全真中圓體" pitchFamily="49" charset="-120"/>
                          <a:cs typeface="Times New Roman" pitchFamily="-110" charset="0"/>
                        </a:rPr>
                        <a:t>非常重要</a:t>
                      </a: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全真中圓體" pitchFamily="49" charset="-120"/>
                          <a:ea typeface="全真中圓體" pitchFamily="49" charset="-120"/>
                          <a:cs typeface="Times New Roman" pitchFamily="-110" charset="0"/>
                        </a:rPr>
                        <a:t>                                     </a:t>
                      </a: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全真中圓體" pitchFamily="49" charset="-120"/>
                          <a:ea typeface="全真中圓體" pitchFamily="49" charset="-120"/>
                          <a:cs typeface="Times New Roman" pitchFamily="-110" charset="0"/>
                        </a:rPr>
                        <a:t> </a:t>
                      </a: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全真中圓體" pitchFamily="49" charset="-120"/>
                          <a:ea typeface="全真中圓體" pitchFamily="49" charset="-120"/>
                          <a:cs typeface="Times New Roman" pitchFamily="-110" charset="0"/>
                        </a:rPr>
                        <a:t>        </a:t>
                      </a: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全真中圓體" pitchFamily="49" charset="-120"/>
                          <a:ea typeface="全真中圓體" pitchFamily="49" charset="-120"/>
                          <a:cs typeface="Times New Roman" pitchFamily="-110" charset="0"/>
                        </a:rPr>
                        <a:t>               </a:t>
                      </a: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全真中圓體" pitchFamily="49" charset="-120"/>
                          <a:ea typeface="全真中圓體" pitchFamily="49" charset="-120"/>
                          <a:cs typeface="Times New Roman" pitchFamily="-110" charset="0"/>
                        </a:rPr>
                        <a:t>非常</a:t>
                      </a:r>
                      <a:r>
                        <a:rPr kumimoji="1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全真中圓體" pitchFamily="49" charset="-120"/>
                          <a:ea typeface="全真中圓體" pitchFamily="49" charset="-120"/>
                          <a:cs typeface="Times New Roman" pitchFamily="-110" charset="0"/>
                        </a:rPr>
                        <a:t>不重要</a:t>
                      </a:r>
                      <a:endParaRPr kumimoji="1" lang="en-US" altLang="zh-TW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全真中圓體" pitchFamily="49" charset="-120"/>
                        <a:ea typeface="全真中圓體" pitchFamily="49" charset="-120"/>
                        <a:cs typeface="Times New Roman" pitchFamily="-110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875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全真中圓體" pitchFamily="49" charset="-120"/>
                          <a:ea typeface="全真中圓體" pitchFamily="49" charset="-120"/>
                          <a:cs typeface="Times New Roman" pitchFamily="-110" charset="0"/>
                        </a:rPr>
                        <a:t>分數</a:t>
                      </a:r>
                      <a:endParaRPr kumimoji="1" lang="en-US" altLang="zh-TW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全真中圓體" pitchFamily="49" charset="-120"/>
                        <a:ea typeface="全真中圓體" pitchFamily="49" charset="-120"/>
                        <a:cs typeface="Times New Roman" pitchFamily="-110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全真中圓體" pitchFamily="49" charset="-120"/>
                          <a:ea typeface="全真中圓體" pitchFamily="49" charset="-120"/>
                          <a:cs typeface="Times New Roman" pitchFamily="-110" charset="0"/>
                        </a:rPr>
                        <a:t>8</a:t>
                      </a: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全真中圓體" pitchFamily="49" charset="-120"/>
                          <a:ea typeface="全真中圓體" pitchFamily="49" charset="-120"/>
                          <a:cs typeface="Times New Roman" pitchFamily="-110" charset="0"/>
                        </a:rPr>
                        <a:t>分</a:t>
                      </a:r>
                      <a:endParaRPr kumimoji="1" lang="en-US" altLang="zh-TW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全真中圓體" pitchFamily="49" charset="-120"/>
                        <a:ea typeface="全真中圓體" pitchFamily="49" charset="-120"/>
                        <a:cs typeface="Times New Roman" pitchFamily="-110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全真中圓體" pitchFamily="49" charset="-120"/>
                          <a:ea typeface="全真中圓體" pitchFamily="49" charset="-120"/>
                          <a:cs typeface="Times New Roman" pitchFamily="-110" charset="0"/>
                        </a:rPr>
                        <a:t>7</a:t>
                      </a: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全真中圓體" pitchFamily="49" charset="-120"/>
                          <a:ea typeface="全真中圓體" pitchFamily="49" charset="-120"/>
                          <a:cs typeface="Times New Roman" pitchFamily="-110" charset="0"/>
                        </a:rPr>
                        <a:t>分</a:t>
                      </a:r>
                      <a:endParaRPr kumimoji="1" lang="en-US" altLang="zh-TW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全真中圓體" pitchFamily="49" charset="-120"/>
                        <a:ea typeface="全真中圓體" pitchFamily="49" charset="-120"/>
                        <a:cs typeface="Times New Roman" pitchFamily="-110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全真中圓體" pitchFamily="49" charset="-120"/>
                          <a:ea typeface="全真中圓體" pitchFamily="49" charset="-120"/>
                          <a:cs typeface="Times New Roman" pitchFamily="-110" charset="0"/>
                        </a:rPr>
                        <a:t>6</a:t>
                      </a: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全真中圓體" pitchFamily="49" charset="-120"/>
                          <a:ea typeface="全真中圓體" pitchFamily="49" charset="-120"/>
                          <a:cs typeface="Times New Roman" pitchFamily="-110" charset="0"/>
                        </a:rPr>
                        <a:t>分</a:t>
                      </a:r>
                      <a:endParaRPr kumimoji="1" lang="en-US" altLang="zh-TW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全真中圓體" pitchFamily="49" charset="-120"/>
                        <a:ea typeface="全真中圓體" pitchFamily="49" charset="-120"/>
                        <a:cs typeface="Times New Roman" pitchFamily="-110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全真中圓體" pitchFamily="49" charset="-120"/>
                          <a:ea typeface="全真中圓體" pitchFamily="49" charset="-120"/>
                          <a:cs typeface="Times New Roman" pitchFamily="-110" charset="0"/>
                        </a:rPr>
                        <a:t>5</a:t>
                      </a: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全真中圓體" pitchFamily="49" charset="-120"/>
                          <a:ea typeface="全真中圓體" pitchFamily="49" charset="-120"/>
                          <a:cs typeface="Times New Roman" pitchFamily="-110" charset="0"/>
                        </a:rPr>
                        <a:t>分</a:t>
                      </a:r>
                      <a:endParaRPr kumimoji="1" lang="en-US" altLang="zh-TW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全真中圓體" pitchFamily="49" charset="-120"/>
                        <a:ea typeface="全真中圓體" pitchFamily="49" charset="-120"/>
                        <a:cs typeface="Times New Roman" pitchFamily="-110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全真中圓體" pitchFamily="49" charset="-120"/>
                          <a:ea typeface="全真中圓體" pitchFamily="49" charset="-120"/>
                          <a:cs typeface="Times New Roman" pitchFamily="-110" charset="0"/>
                        </a:rPr>
                        <a:t>4</a:t>
                      </a:r>
                      <a:r>
                        <a:rPr kumimoji="1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全真中圓體" pitchFamily="49" charset="-120"/>
                          <a:ea typeface="全真中圓體" pitchFamily="49" charset="-120"/>
                          <a:cs typeface="Times New Roman" pitchFamily="-110" charset="0"/>
                        </a:rPr>
                        <a:t>分</a:t>
                      </a:r>
                      <a:endParaRPr kumimoji="1" lang="en-US" altLang="zh-TW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全真中圓體" pitchFamily="49" charset="-120"/>
                        <a:ea typeface="全真中圓體" pitchFamily="49" charset="-120"/>
                        <a:cs typeface="Times New Roman" pitchFamily="-110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全真中圓體" pitchFamily="49" charset="-120"/>
                          <a:ea typeface="全真中圓體" pitchFamily="49" charset="-120"/>
                          <a:cs typeface="Times New Roman" pitchFamily="-110" charset="0"/>
                        </a:rPr>
                        <a:t>3</a:t>
                      </a:r>
                      <a:r>
                        <a:rPr kumimoji="1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全真中圓體" pitchFamily="49" charset="-120"/>
                          <a:ea typeface="全真中圓體" pitchFamily="49" charset="-120"/>
                          <a:cs typeface="Times New Roman" pitchFamily="-110" charset="0"/>
                        </a:rPr>
                        <a:t>分</a:t>
                      </a:r>
                      <a:endParaRPr kumimoji="1" lang="en-US" altLang="zh-TW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全真中圓體" pitchFamily="49" charset="-120"/>
                        <a:ea typeface="全真中圓體" pitchFamily="49" charset="-120"/>
                        <a:cs typeface="Times New Roman" pitchFamily="-110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全真中圓體" pitchFamily="49" charset="-120"/>
                          <a:ea typeface="全真中圓體" pitchFamily="49" charset="-120"/>
                          <a:cs typeface="Times New Roman" pitchFamily="-110" charset="0"/>
                        </a:rPr>
                        <a:t>2</a:t>
                      </a:r>
                      <a:r>
                        <a:rPr kumimoji="1" lang="zh-TW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全真中圓體" pitchFamily="49" charset="-120"/>
                          <a:ea typeface="全真中圓體" pitchFamily="49" charset="-120"/>
                          <a:cs typeface="Times New Roman" pitchFamily="-110" charset="0"/>
                        </a:rPr>
                        <a:t>分</a:t>
                      </a:r>
                      <a:endParaRPr kumimoji="1" lang="en-US" altLang="zh-TW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全真中圓體" pitchFamily="49" charset="-120"/>
                        <a:ea typeface="全真中圓體" pitchFamily="49" charset="-120"/>
                        <a:cs typeface="Times New Roman" pitchFamily="-110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全真中圓體" pitchFamily="49" charset="-120"/>
                          <a:ea typeface="全真中圓體" pitchFamily="49" charset="-120"/>
                          <a:cs typeface="Times New Roman" pitchFamily="-110" charset="0"/>
                        </a:rPr>
                        <a:t>1</a:t>
                      </a:r>
                      <a:r>
                        <a:rPr kumimoji="1" lang="zh-TW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全真中圓體" pitchFamily="49" charset="-120"/>
                          <a:ea typeface="全真中圓體" pitchFamily="49" charset="-120"/>
                          <a:cs typeface="Times New Roman" pitchFamily="-110" charset="0"/>
                        </a:rPr>
                        <a:t>分</a:t>
                      </a:r>
                      <a:endParaRPr kumimoji="1" lang="en-US" altLang="zh-TW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全真中圓體" pitchFamily="49" charset="-120"/>
                        <a:ea typeface="全真中圓體" pitchFamily="49" charset="-120"/>
                        <a:cs typeface="Times New Roman" pitchFamily="-110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75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0" charset="0"/>
                        <a:ea typeface="新細明體" pitchFamily="-110" charset="-120"/>
                        <a:cs typeface="新細明體" pitchFamily="-110" charset="-12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0" charset="0"/>
                        <a:ea typeface="新細明體" pitchFamily="-110" charset="-120"/>
                        <a:cs typeface="新細明體" pitchFamily="-110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0" charset="0"/>
                        <a:ea typeface="新細明體" pitchFamily="-110" charset="-120"/>
                        <a:cs typeface="新細明體" pitchFamily="-110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0" charset="0"/>
                        <a:ea typeface="新細明體" pitchFamily="-110" charset="-120"/>
                        <a:cs typeface="新細明體" pitchFamily="-110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0" charset="0"/>
                        <a:ea typeface="新細明體" pitchFamily="-110" charset="-120"/>
                        <a:cs typeface="新細明體" pitchFamily="-110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0" charset="0"/>
                        <a:ea typeface="新細明體" pitchFamily="-110" charset="-120"/>
                        <a:cs typeface="新細明體" pitchFamily="-110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0" charset="0"/>
                        <a:ea typeface="新細明體" pitchFamily="-110" charset="-120"/>
                        <a:cs typeface="新細明體" pitchFamily="-110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0" charset="0"/>
                        <a:ea typeface="新細明體" pitchFamily="-110" charset="-120"/>
                        <a:cs typeface="新細明體" pitchFamily="-110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7536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0" charset="0"/>
                        <a:ea typeface="新細明體" pitchFamily="-110" charset="-120"/>
                        <a:cs typeface="新細明體" pitchFamily="-110" charset="-12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0" charset="0"/>
                        <a:ea typeface="新細明體" pitchFamily="-110" charset="-120"/>
                        <a:cs typeface="新細明體" pitchFamily="-110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0" charset="0"/>
                        <a:ea typeface="新細明體" pitchFamily="-110" charset="-120"/>
                        <a:cs typeface="新細明體" pitchFamily="-110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0" charset="0"/>
                        <a:ea typeface="新細明體" pitchFamily="-110" charset="-120"/>
                        <a:cs typeface="新細明體" pitchFamily="-110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0" charset="0"/>
                        <a:ea typeface="新細明體" pitchFamily="-110" charset="-120"/>
                        <a:cs typeface="新細明體" pitchFamily="-110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0" charset="0"/>
                        <a:ea typeface="新細明體" pitchFamily="-110" charset="-120"/>
                        <a:cs typeface="新細明體" pitchFamily="-110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0" charset="0"/>
                        <a:ea typeface="新細明體" pitchFamily="-110" charset="-120"/>
                        <a:cs typeface="新細明體" pitchFamily="-110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0" charset="0"/>
                        <a:ea typeface="新細明體" pitchFamily="-110" charset="-120"/>
                        <a:cs typeface="新細明體" pitchFamily="-110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7536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0" charset="0"/>
                        <a:ea typeface="新細明體" pitchFamily="-110" charset="-120"/>
                        <a:cs typeface="新細明體" pitchFamily="-110" charset="-12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0" charset="0"/>
                        <a:ea typeface="新細明體" pitchFamily="-110" charset="-120"/>
                        <a:cs typeface="新細明體" pitchFamily="-110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0" charset="0"/>
                        <a:ea typeface="新細明體" pitchFamily="-110" charset="-120"/>
                        <a:cs typeface="新細明體" pitchFamily="-110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0" charset="0"/>
                        <a:ea typeface="新細明體" pitchFamily="-110" charset="-120"/>
                        <a:cs typeface="新細明體" pitchFamily="-110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0" charset="0"/>
                        <a:ea typeface="新細明體" pitchFamily="-110" charset="-120"/>
                        <a:cs typeface="新細明體" pitchFamily="-110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0" charset="0"/>
                        <a:ea typeface="新細明體" pitchFamily="-110" charset="-120"/>
                        <a:cs typeface="新細明體" pitchFamily="-110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87536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0" charset="0"/>
                        <a:ea typeface="新細明體" pitchFamily="-110" charset="-120"/>
                        <a:cs typeface="新細明體" pitchFamily="-110" charset="-12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0" charset="0"/>
                        <a:ea typeface="新細明體" pitchFamily="-110" charset="-120"/>
                        <a:cs typeface="新細明體" pitchFamily="-110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0" charset="0"/>
                        <a:ea typeface="新細明體" pitchFamily="-110" charset="-120"/>
                        <a:cs typeface="新細明體" pitchFamily="-110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10" charset="0"/>
                        <a:ea typeface="新細明體" pitchFamily="-110" charset="-120"/>
                        <a:cs typeface="新細明體" pitchFamily="-110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594919442"/>
              </p:ext>
            </p:extLst>
          </p:nvPr>
        </p:nvGraphicFramePr>
        <p:xfrm>
          <a:off x="432714" y="404664"/>
          <a:ext cx="8229600" cy="6034682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0795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1.</a:t>
                      </a:r>
                      <a:r>
                        <a:rPr lang="zh-TW" sz="2400" kern="0" dirty="0">
                          <a:effectLst/>
                        </a:rPr>
                        <a:t>身體</a:t>
                      </a:r>
                      <a:r>
                        <a:rPr lang="zh-TW" sz="2400" kern="0" dirty="0" smtClean="0">
                          <a:effectLst/>
                        </a:rPr>
                        <a:t>健康</a:t>
                      </a:r>
                      <a:endParaRPr lang="zh-TW" sz="2400" kern="100" dirty="0">
                        <a:effectLst/>
                        <a:latin typeface="Cambria"/>
                        <a:ea typeface="新細明體"/>
                        <a:cs typeface="Times New Roman"/>
                      </a:endParaRPr>
                    </a:p>
                  </a:txBody>
                  <a:tcPr marL="127000" marR="127000" marT="127000" marB="127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2.</a:t>
                      </a:r>
                      <a:r>
                        <a:rPr lang="zh-TW" sz="2400" kern="0" dirty="0">
                          <a:effectLst/>
                        </a:rPr>
                        <a:t>身材</a:t>
                      </a:r>
                      <a:r>
                        <a:rPr lang="zh-TW" sz="2400" kern="0" dirty="0" smtClean="0">
                          <a:effectLst/>
                        </a:rPr>
                        <a:t>好</a:t>
                      </a:r>
                      <a:endParaRPr lang="zh-TW" sz="2400" kern="100" dirty="0">
                        <a:effectLst/>
                        <a:latin typeface="Cambria"/>
                        <a:ea typeface="新細明體"/>
                        <a:cs typeface="Times New Roman"/>
                      </a:endParaRPr>
                    </a:p>
                  </a:txBody>
                  <a:tcPr marL="127000" marR="127000" marT="127000" marB="127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3.</a:t>
                      </a:r>
                      <a:r>
                        <a:rPr lang="zh-TW" sz="2400" kern="0" dirty="0">
                          <a:effectLst/>
                        </a:rPr>
                        <a:t>沒有</a:t>
                      </a:r>
                      <a:r>
                        <a:rPr lang="zh-TW" sz="2400" kern="0" dirty="0" smtClean="0">
                          <a:effectLst/>
                        </a:rPr>
                        <a:t>家族病史</a:t>
                      </a:r>
                      <a:endParaRPr lang="zh-TW" sz="2400" kern="100" dirty="0">
                        <a:effectLst/>
                        <a:latin typeface="Cambria"/>
                        <a:ea typeface="新細明體"/>
                        <a:cs typeface="Times New Roman"/>
                      </a:endParaRPr>
                    </a:p>
                  </a:txBody>
                  <a:tcPr marL="127000" marR="127000" marT="127000" marB="127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4.</a:t>
                      </a:r>
                      <a:r>
                        <a:rPr lang="zh-TW" sz="2400" kern="0" dirty="0">
                          <a:effectLst/>
                        </a:rPr>
                        <a:t>外貌姣</a:t>
                      </a:r>
                      <a:r>
                        <a:rPr lang="zh-TW" sz="2400" kern="0" dirty="0" smtClean="0">
                          <a:effectLst/>
                        </a:rPr>
                        <a:t>好</a:t>
                      </a:r>
                      <a:endParaRPr lang="zh-TW" sz="2400" kern="100" dirty="0">
                        <a:effectLst/>
                        <a:latin typeface="Cambria"/>
                        <a:ea typeface="新細明體"/>
                        <a:cs typeface="Times New Roman"/>
                      </a:endParaRPr>
                    </a:p>
                  </a:txBody>
                  <a:tcPr marL="127000" marR="127000" marT="127000" marB="127000" anchor="ctr"/>
                </a:tc>
              </a:tr>
              <a:tr h="1398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5.</a:t>
                      </a:r>
                      <a:r>
                        <a:rPr lang="zh-TW" sz="2400" kern="0" dirty="0" smtClean="0">
                          <a:effectLst/>
                        </a:rPr>
                        <a:t>年齡相配</a:t>
                      </a:r>
                      <a:endParaRPr lang="zh-TW" sz="2400" kern="100" dirty="0">
                        <a:effectLst/>
                        <a:latin typeface="Cambria"/>
                        <a:ea typeface="新細明體"/>
                        <a:cs typeface="Times New Roman"/>
                      </a:endParaRPr>
                    </a:p>
                  </a:txBody>
                  <a:tcPr marL="127000" marR="127000" marT="127000" marB="127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6.</a:t>
                      </a:r>
                      <a:r>
                        <a:rPr lang="zh-TW" sz="2400" kern="0" dirty="0" smtClean="0">
                          <a:effectLst/>
                        </a:rPr>
                        <a:t>經濟條件佳</a:t>
                      </a:r>
                      <a:endParaRPr lang="zh-TW" sz="2400" kern="100" dirty="0">
                        <a:effectLst/>
                        <a:latin typeface="Cambria"/>
                        <a:ea typeface="新細明體"/>
                        <a:cs typeface="Times New Roman"/>
                      </a:endParaRPr>
                    </a:p>
                  </a:txBody>
                  <a:tcPr marL="127000" marR="127000" marT="127000" marB="127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7.</a:t>
                      </a:r>
                      <a:r>
                        <a:rPr lang="zh-TW" sz="2400" kern="0" dirty="0">
                          <a:effectLst/>
                        </a:rPr>
                        <a:t>家世背景</a:t>
                      </a:r>
                      <a:r>
                        <a:rPr lang="zh-TW" sz="2400" kern="0" dirty="0" smtClean="0">
                          <a:effectLst/>
                        </a:rPr>
                        <a:t>良好</a:t>
                      </a:r>
                      <a:endParaRPr lang="zh-TW" sz="2400" kern="100" dirty="0">
                        <a:effectLst/>
                        <a:latin typeface="Cambria"/>
                        <a:ea typeface="新細明體"/>
                        <a:cs typeface="Times New Roman"/>
                      </a:endParaRPr>
                    </a:p>
                  </a:txBody>
                  <a:tcPr marL="127000" marR="127000" marT="127000" marB="127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8.</a:t>
                      </a:r>
                      <a:r>
                        <a:rPr lang="zh-TW" sz="2400" kern="0" dirty="0">
                          <a:effectLst/>
                        </a:rPr>
                        <a:t>種族背景相同（如：省籍、國別</a:t>
                      </a:r>
                      <a:r>
                        <a:rPr lang="zh-TW" sz="2400" kern="0" dirty="0" smtClean="0">
                          <a:effectLst/>
                        </a:rPr>
                        <a:t>）</a:t>
                      </a:r>
                      <a:endParaRPr lang="zh-TW" sz="2400" kern="100" dirty="0">
                        <a:effectLst/>
                        <a:latin typeface="Cambria"/>
                        <a:ea typeface="新細明體"/>
                        <a:cs typeface="Times New Roman"/>
                      </a:endParaRPr>
                    </a:p>
                  </a:txBody>
                  <a:tcPr marL="127000" marR="127000" marT="127000" marB="127000" anchor="ctr"/>
                </a:tc>
              </a:tr>
              <a:tr h="10795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9.</a:t>
                      </a:r>
                      <a:r>
                        <a:rPr lang="zh-TW" sz="2400" kern="0" dirty="0">
                          <a:effectLst/>
                        </a:rPr>
                        <a:t>有穩</a:t>
                      </a:r>
                      <a:r>
                        <a:rPr lang="zh-TW" sz="2400" kern="0" dirty="0" smtClean="0">
                          <a:effectLst/>
                        </a:rPr>
                        <a:t>定工作</a:t>
                      </a:r>
                      <a:endParaRPr lang="zh-TW" sz="2400" kern="100" dirty="0">
                        <a:effectLst/>
                        <a:latin typeface="Cambria"/>
                        <a:ea typeface="新細明體"/>
                        <a:cs typeface="Times New Roman"/>
                      </a:endParaRPr>
                    </a:p>
                  </a:txBody>
                  <a:tcPr marL="127000" marR="127000" marT="127000" marB="127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10.</a:t>
                      </a:r>
                      <a:r>
                        <a:rPr lang="zh-TW" sz="2400" kern="0" dirty="0" smtClean="0">
                          <a:effectLst/>
                        </a:rPr>
                        <a:t>學歷相當</a:t>
                      </a:r>
                      <a:endParaRPr lang="zh-TW" sz="2400" kern="100" dirty="0">
                        <a:effectLst/>
                        <a:latin typeface="Cambria"/>
                        <a:ea typeface="新細明體"/>
                        <a:cs typeface="Times New Roman"/>
                      </a:endParaRPr>
                    </a:p>
                  </a:txBody>
                  <a:tcPr marL="127000" marR="127000" marT="127000" marB="127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11.</a:t>
                      </a:r>
                      <a:r>
                        <a:rPr lang="zh-TW" sz="2400" kern="0" dirty="0" smtClean="0">
                          <a:effectLst/>
                        </a:rPr>
                        <a:t>溫柔體貼</a:t>
                      </a:r>
                      <a:endParaRPr lang="zh-TW" sz="2400" kern="0" dirty="0" smtClean="0">
                        <a:effectLst/>
                        <a:latin typeface="Cambria"/>
                        <a:ea typeface="微軟正黑體"/>
                        <a:cs typeface="Lantinghei SC Demibold"/>
                      </a:endParaRPr>
                    </a:p>
                  </a:txBody>
                  <a:tcPr marL="127000" marR="127000" marT="127000" marB="127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12.</a:t>
                      </a:r>
                      <a:r>
                        <a:rPr lang="zh-TW" sz="2400" kern="0" dirty="0">
                          <a:effectLst/>
                        </a:rPr>
                        <a:t>幽默</a:t>
                      </a:r>
                      <a:r>
                        <a:rPr lang="zh-TW" sz="2400" kern="0" dirty="0" smtClean="0">
                          <a:effectLst/>
                        </a:rPr>
                        <a:t>風趣</a:t>
                      </a:r>
                      <a:endParaRPr lang="zh-TW" sz="2400" kern="100" dirty="0">
                        <a:effectLst/>
                        <a:latin typeface="Cambria"/>
                        <a:ea typeface="新細明體"/>
                        <a:cs typeface="Times New Roman"/>
                      </a:endParaRPr>
                    </a:p>
                  </a:txBody>
                  <a:tcPr marL="127000" marR="127000" marT="127000" marB="127000" anchor="ctr"/>
                </a:tc>
              </a:tr>
              <a:tr h="10795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13.</a:t>
                      </a:r>
                      <a:r>
                        <a:rPr lang="zh-TW" sz="2400" kern="0" dirty="0">
                          <a:effectLst/>
                        </a:rPr>
                        <a:t>樂觀開</a:t>
                      </a:r>
                      <a:r>
                        <a:rPr lang="zh-TW" sz="2400" kern="0" dirty="0" smtClean="0">
                          <a:effectLst/>
                        </a:rPr>
                        <a:t>朗</a:t>
                      </a:r>
                      <a:endParaRPr lang="zh-TW" sz="2400" kern="100" dirty="0">
                        <a:effectLst/>
                        <a:latin typeface="Cambria"/>
                        <a:ea typeface="新細明體"/>
                        <a:cs typeface="Times New Roman"/>
                      </a:endParaRPr>
                    </a:p>
                  </a:txBody>
                  <a:tcPr marL="127000" marR="127000" marT="127000" marB="127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14.</a:t>
                      </a:r>
                      <a:r>
                        <a:rPr lang="zh-TW" sz="2400" kern="0" dirty="0">
                          <a:effectLst/>
                        </a:rPr>
                        <a:t>認真</a:t>
                      </a:r>
                      <a:r>
                        <a:rPr lang="zh-TW" sz="2400" kern="0" dirty="0" smtClean="0">
                          <a:effectLst/>
                        </a:rPr>
                        <a:t>勤勉</a:t>
                      </a:r>
                      <a:endParaRPr lang="zh-TW" sz="2400" kern="100" dirty="0">
                        <a:effectLst/>
                        <a:latin typeface="Cambria"/>
                        <a:ea typeface="新細明體"/>
                        <a:cs typeface="Times New Roman"/>
                      </a:endParaRPr>
                    </a:p>
                  </a:txBody>
                  <a:tcPr marL="127000" marR="127000" marT="127000" marB="127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15.</a:t>
                      </a:r>
                      <a:r>
                        <a:rPr lang="zh-TW" sz="2400" kern="0" dirty="0">
                          <a:effectLst/>
                        </a:rPr>
                        <a:t>個性獨立</a:t>
                      </a:r>
                      <a:r>
                        <a:rPr lang="zh-TW" sz="2400" kern="0" dirty="0" smtClean="0">
                          <a:effectLst/>
                        </a:rPr>
                        <a:t>自主</a:t>
                      </a:r>
                      <a:endParaRPr lang="zh-TW" sz="2400" kern="100" dirty="0">
                        <a:effectLst/>
                        <a:latin typeface="Cambria"/>
                        <a:ea typeface="新細明體"/>
                        <a:cs typeface="Times New Roman"/>
                      </a:endParaRPr>
                    </a:p>
                  </a:txBody>
                  <a:tcPr marL="127000" marR="127000" marT="127000" marB="127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16.</a:t>
                      </a:r>
                      <a:r>
                        <a:rPr lang="zh-TW" sz="2400" kern="0" dirty="0">
                          <a:effectLst/>
                        </a:rPr>
                        <a:t>與家人相處</a:t>
                      </a:r>
                      <a:r>
                        <a:rPr lang="zh-TW" sz="2400" kern="0" dirty="0" smtClean="0">
                          <a:effectLst/>
                        </a:rPr>
                        <a:t>和睦</a:t>
                      </a:r>
                      <a:endParaRPr lang="zh-TW" sz="2400" kern="100" dirty="0">
                        <a:effectLst/>
                        <a:latin typeface="Cambria"/>
                        <a:ea typeface="新細明體"/>
                        <a:cs typeface="Times New Roman"/>
                      </a:endParaRPr>
                    </a:p>
                  </a:txBody>
                  <a:tcPr marL="127000" marR="127000" marT="127000" marB="127000" anchor="ctr"/>
                </a:tc>
              </a:tr>
              <a:tr h="1398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17.</a:t>
                      </a:r>
                      <a:r>
                        <a:rPr lang="zh-TW" sz="2400" kern="0" dirty="0">
                          <a:effectLst/>
                        </a:rPr>
                        <a:t>彼此興趣相近、有共同話</a:t>
                      </a:r>
                      <a:r>
                        <a:rPr lang="zh-TW" sz="2400" kern="0" dirty="0" smtClean="0">
                          <a:effectLst/>
                        </a:rPr>
                        <a:t>題</a:t>
                      </a:r>
                      <a:endParaRPr lang="zh-TW" sz="2400" kern="100" dirty="0">
                        <a:effectLst/>
                        <a:latin typeface="Cambria"/>
                        <a:ea typeface="新細明體"/>
                        <a:cs typeface="Times New Roman"/>
                      </a:endParaRPr>
                    </a:p>
                  </a:txBody>
                  <a:tcPr marL="127000" marR="127000" marT="127000" marB="127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18.</a:t>
                      </a:r>
                      <a:r>
                        <a:rPr lang="zh-TW" sz="2400" kern="0" dirty="0">
                          <a:effectLst/>
                        </a:rPr>
                        <a:t>孝</a:t>
                      </a:r>
                      <a:r>
                        <a:rPr lang="zh-TW" sz="2400" kern="0" dirty="0" smtClean="0">
                          <a:effectLst/>
                        </a:rPr>
                        <a:t>順</a:t>
                      </a:r>
                      <a:endParaRPr lang="zh-TW" sz="2400" kern="100" dirty="0">
                        <a:effectLst/>
                        <a:latin typeface="Cambria"/>
                        <a:ea typeface="新細明體"/>
                        <a:cs typeface="Times New Roman"/>
                      </a:endParaRPr>
                    </a:p>
                  </a:txBody>
                  <a:tcPr marL="127000" marR="127000" marT="127000" marB="127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19.</a:t>
                      </a:r>
                      <a:r>
                        <a:rPr lang="zh-TW" sz="2400" kern="0" dirty="0">
                          <a:effectLst/>
                        </a:rPr>
                        <a:t>人生觀相</a:t>
                      </a:r>
                      <a:r>
                        <a:rPr lang="zh-TW" sz="2400" kern="0" dirty="0" smtClean="0">
                          <a:effectLst/>
                        </a:rPr>
                        <a:t>近</a:t>
                      </a:r>
                      <a:endParaRPr lang="zh-TW" sz="2400" kern="100" dirty="0">
                        <a:effectLst/>
                        <a:latin typeface="Cambria"/>
                        <a:ea typeface="新細明體"/>
                        <a:cs typeface="Times New Roman"/>
                      </a:endParaRPr>
                    </a:p>
                  </a:txBody>
                  <a:tcPr marL="127000" marR="127000" marT="127000" marB="1270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20.</a:t>
                      </a:r>
                      <a:r>
                        <a:rPr lang="zh-TW" sz="2400" kern="0" dirty="0">
                          <a:effectLst/>
                        </a:rPr>
                        <a:t>對彼此的情感</a:t>
                      </a:r>
                      <a:r>
                        <a:rPr lang="zh-TW" sz="2400" kern="0" dirty="0" smtClean="0">
                          <a:effectLst/>
                        </a:rPr>
                        <a:t>忠誠</a:t>
                      </a:r>
                      <a:endParaRPr lang="zh-TW" sz="2400" kern="100" dirty="0">
                        <a:effectLst/>
                        <a:latin typeface="Cambria"/>
                        <a:ea typeface="新細明體"/>
                        <a:cs typeface="Times New Roman"/>
                      </a:endParaRPr>
                    </a:p>
                  </a:txBody>
                  <a:tcPr marL="127000" marR="127000" marT="127000" marB="12700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擇偶條件總體檢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條件最好？</a:t>
            </a:r>
            <a:r>
              <a:rPr lang="en-US" altLang="zh-TW" dirty="0" smtClean="0"/>
              <a:t>  V.S  </a:t>
            </a:r>
            <a:r>
              <a:rPr lang="zh-TW" altLang="en-US" dirty="0" smtClean="0"/>
              <a:t>條件最適合？</a:t>
            </a:r>
            <a:endParaRPr lang="en-US" altLang="zh-TW" dirty="0" smtClean="0"/>
          </a:p>
          <a:p>
            <a:endParaRPr lang="en-US" dirty="0" smtClean="0"/>
          </a:p>
          <a:p>
            <a:r>
              <a:rPr lang="zh-TW" altLang="en-US" dirty="0" smtClean="0"/>
              <a:t>一、將所有條件一一檢視刪去不必要的</a:t>
            </a:r>
            <a:endParaRPr lang="en-US" altLang="zh-TW" dirty="0" smtClean="0"/>
          </a:p>
          <a:p>
            <a:r>
              <a:rPr lang="zh-TW" altLang="en-US" dirty="0" smtClean="0"/>
              <a:t>二、按照條件對自己的重要排序</a:t>
            </a:r>
            <a:endParaRPr lang="en-US" altLang="zh-TW" dirty="0" smtClean="0"/>
          </a:p>
          <a:p>
            <a:pPr>
              <a:buNone/>
            </a:pPr>
            <a:endParaRPr lang="en-US" dirty="0" smtClean="0"/>
          </a:p>
          <a:p>
            <a:r>
              <a:rPr lang="zh-TW" altLang="en-US" sz="3200" dirty="0" smtClean="0"/>
              <a:t>思考</a:t>
            </a:r>
            <a:endParaRPr lang="en-US" altLang="zh-TW" sz="3200" dirty="0" smtClean="0"/>
          </a:p>
          <a:p>
            <a:r>
              <a:rPr lang="zh-TW" altLang="en-US" sz="3200" dirty="0" smtClean="0"/>
              <a:t>        找到 </a:t>
            </a:r>
            <a:r>
              <a:rPr lang="zh-TW" altLang="en-US" sz="4400" dirty="0" smtClean="0">
                <a:solidFill>
                  <a:srgbClr val="FF0000"/>
                </a:solidFill>
              </a:rPr>
              <a:t>對</a:t>
            </a:r>
            <a:r>
              <a:rPr lang="zh-TW" altLang="en-US" sz="4000" dirty="0" smtClean="0">
                <a:solidFill>
                  <a:srgbClr val="FF0000"/>
                </a:solidFill>
              </a:rPr>
              <a:t>的人 </a:t>
            </a:r>
            <a:r>
              <a:rPr lang="zh-TW" altLang="en-US" sz="3200" dirty="0" smtClean="0"/>
              <a:t>比 </a:t>
            </a:r>
            <a:r>
              <a:rPr lang="zh-TW" altLang="en-US" sz="4000" dirty="0" smtClean="0"/>
              <a:t>單方經營</a:t>
            </a:r>
            <a:r>
              <a:rPr lang="zh-TW" altLang="en-US" sz="4400" dirty="0" smtClean="0"/>
              <a:t> </a:t>
            </a:r>
            <a:r>
              <a:rPr lang="zh-TW" altLang="en-US" sz="3200" dirty="0" smtClean="0"/>
              <a:t>重要</a:t>
            </a:r>
            <a:r>
              <a:rPr lang="zh-TW" altLang="en-US" dirty="0" smtClean="0"/>
              <a:t>！！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 smtClean="0"/>
              <a:t>情感帳戶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zh-TW" altLang="en-US" smtClean="0"/>
              <a:t>投資報酬率</a:t>
            </a:r>
            <a:endParaRPr kumimoji="1" lang="en-US" altLang="zh-TW" smtClean="0"/>
          </a:p>
          <a:p>
            <a:r>
              <a:rPr kumimoji="1" lang="zh-TW" altLang="en-US" dirty="0" smtClean="0"/>
              <a:t>己所不欲</a:t>
            </a:r>
            <a:r>
              <a:rPr kumimoji="1" lang="en-US" altLang="zh-TW" dirty="0" smtClean="0"/>
              <a:t> </a:t>
            </a:r>
            <a:r>
              <a:rPr kumimoji="1" lang="zh-TW" altLang="en-US" dirty="0" smtClean="0"/>
              <a:t>勿施於人？</a:t>
            </a:r>
            <a:endParaRPr kumimoji="1" lang="en-US" altLang="zh-TW" dirty="0" smtClean="0"/>
          </a:p>
          <a:p>
            <a:r>
              <a:rPr kumimoji="1" lang="zh-TW" altLang="en-US" dirty="0" smtClean="0"/>
              <a:t>己所欲</a:t>
            </a:r>
            <a:r>
              <a:rPr kumimoji="1" lang="en-US" altLang="zh-TW" dirty="0" smtClean="0"/>
              <a:t> </a:t>
            </a:r>
            <a:r>
              <a:rPr kumimoji="1" lang="zh-TW" altLang="en-US" dirty="0" smtClean="0"/>
              <a:t>施於人？</a:t>
            </a:r>
            <a:endParaRPr kumimoji="1" lang="en-US" altLang="zh-TW" dirty="0" smtClean="0"/>
          </a:p>
          <a:p>
            <a:r>
              <a:rPr kumimoji="1" lang="zh-TW" altLang="en-US" dirty="0" smtClean="0"/>
              <a:t>存一進百，投其所好</a:t>
            </a:r>
            <a:endParaRPr kumimoji="1" lang="en-US" altLang="zh-TW" dirty="0" smtClean="0"/>
          </a:p>
          <a:p>
            <a:r>
              <a:rPr kumimoji="1" lang="zh-TW" altLang="en-US" dirty="0" smtClean="0"/>
              <a:t>存百進一，投其所惡</a:t>
            </a:r>
            <a:endParaRPr kumimoji="1" lang="en-US" altLang="zh-TW" dirty="0" smtClean="0"/>
          </a:p>
          <a:p>
            <a:r>
              <a:rPr kumimoji="1" lang="zh-TW" altLang="en-US" dirty="0" smtClean="0"/>
              <a:t>有進有出，維持平衡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22680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zh-TW" altLang="en-US" sz="4800" dirty="0" smtClean="0"/>
              <a:t>愛的語言～肯定的語言</a:t>
            </a:r>
            <a:endParaRPr kumimoji="1"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kumimoji="1" lang="zh-TW" altLang="en-US" sz="4400" dirty="0" smtClean="0">
                <a:solidFill>
                  <a:srgbClr val="FF0000"/>
                </a:solidFill>
              </a:rPr>
              <a:t>存款練習</a:t>
            </a:r>
            <a:endParaRPr kumimoji="1" lang="en-US" altLang="zh-TW" sz="4400" dirty="0" smtClean="0">
              <a:solidFill>
                <a:srgbClr val="FF0000"/>
              </a:solidFill>
            </a:endParaRPr>
          </a:p>
          <a:p>
            <a:r>
              <a:rPr kumimoji="1" lang="en-US" altLang="zh-TW" sz="3600" dirty="0" smtClean="0"/>
              <a:t>1.</a:t>
            </a:r>
            <a:r>
              <a:rPr kumimoji="1" lang="zh-TW" altLang="en-US" sz="3600" dirty="0" smtClean="0"/>
              <a:t>欣賞讚美對方</a:t>
            </a:r>
            <a:r>
              <a:rPr kumimoji="1" lang="en-US" altLang="zh-TW" sz="3600" dirty="0" smtClean="0"/>
              <a:t>『</a:t>
            </a:r>
            <a:r>
              <a:rPr kumimoji="1" lang="zh-TW" altLang="en-US" sz="3600" dirty="0" smtClean="0"/>
              <a:t>這個人</a:t>
            </a:r>
            <a:r>
              <a:rPr kumimoji="1" lang="en-US" altLang="zh-TW" sz="3600" dirty="0" smtClean="0"/>
              <a:t>』</a:t>
            </a:r>
          </a:p>
          <a:p>
            <a:r>
              <a:rPr kumimoji="1" lang="en-US" altLang="zh-TW" sz="3600" dirty="0" smtClean="0"/>
              <a:t>2.</a:t>
            </a:r>
            <a:r>
              <a:rPr kumimoji="1" lang="zh-TW" altLang="en-US" sz="3600" dirty="0" smtClean="0"/>
              <a:t>想一兩件你感激對方曾經做過的事</a:t>
            </a:r>
            <a:endParaRPr kumimoji="1" lang="en-US" altLang="zh-TW" sz="3600" dirty="0" smtClean="0"/>
          </a:p>
          <a:p>
            <a:r>
              <a:rPr kumimoji="1" lang="en-US" altLang="zh-TW" sz="3600" dirty="0" smtClean="0"/>
              <a:t>3.</a:t>
            </a:r>
            <a:r>
              <a:rPr kumimoji="1" lang="zh-TW" altLang="en-US" sz="3600" dirty="0" smtClean="0"/>
              <a:t>真誠、專注、傾聽</a:t>
            </a:r>
            <a:endParaRPr kumimoji="1" lang="en-US" altLang="zh-TW" sz="3600" dirty="0" smtClean="0"/>
          </a:p>
          <a:p>
            <a:r>
              <a:rPr kumimoji="1" lang="en-US" altLang="zh-TW" sz="3600" dirty="0" smtClean="0"/>
              <a:t>4.</a:t>
            </a:r>
            <a:r>
              <a:rPr kumimoji="1" lang="zh-TW" altLang="en-US" sz="3600" dirty="0" smtClean="0"/>
              <a:t>兩兩一組練習</a:t>
            </a:r>
            <a:endParaRPr kumimoji="1"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808390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婚姻是什麼？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婚姻是兩個人攜手不斷的成長，學習更愛自己跟別人。</a:t>
            </a:r>
            <a:endParaRPr lang="en-US" altLang="zh-TW" dirty="0" smtClean="0"/>
          </a:p>
          <a:p>
            <a:r>
              <a:rPr lang="zh-TW" altLang="en-US" dirty="0" smtClean="0"/>
              <a:t>婚姻是承諾，是一個決定。</a:t>
            </a:r>
            <a:endParaRPr lang="en-US" altLang="zh-TW" dirty="0" smtClean="0"/>
          </a:p>
          <a:p>
            <a:r>
              <a:rPr lang="zh-TW" altLang="en-US" dirty="0" smtClean="0"/>
              <a:t>婚姻是學習了解和溝通。</a:t>
            </a:r>
            <a:endParaRPr lang="en-US" altLang="zh-TW" dirty="0" smtClean="0"/>
          </a:p>
          <a:p>
            <a:r>
              <a:rPr lang="zh-TW" altLang="en-US" dirty="0" smtClean="0"/>
              <a:t>婚姻是學習建立一個良好關係。</a:t>
            </a:r>
            <a:endParaRPr lang="en-US" altLang="zh-TW" dirty="0" smtClean="0"/>
          </a:p>
          <a:p>
            <a:r>
              <a:rPr lang="zh-TW" altLang="en-US" dirty="0" smtClean="0"/>
              <a:t>夫妻是相互扶持到老的人，有事情要共同商量做選擇。</a:t>
            </a:r>
            <a:endParaRPr lang="en-US" altLang="zh-TW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2319</TotalTime>
  <Words>451</Words>
  <Application>Microsoft Macintosh PowerPoint</Application>
  <PresentationFormat>如螢幕大小 (4:3)</PresentationFormat>
  <Paragraphs>114</Paragraphs>
  <Slides>13</Slides>
  <Notes>6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Median</vt:lpstr>
      <vt:lpstr>PowerPoint 簡報</vt:lpstr>
      <vt:lpstr>擇偶理論</vt:lpstr>
      <vt:lpstr>擇偶可考慮的條件</vt:lpstr>
      <vt:lpstr>PowerPoint 簡報</vt:lpstr>
      <vt:lpstr>PowerPoint 簡報</vt:lpstr>
      <vt:lpstr>擇偶條件總體檢</vt:lpstr>
      <vt:lpstr>情感帳戶</vt:lpstr>
      <vt:lpstr>愛的語言～肯定的語言</vt:lpstr>
      <vt:lpstr>婚姻是什麼？</vt:lpstr>
      <vt:lpstr>嗨… 婚姻,我準備好了</vt:lpstr>
      <vt:lpstr>婚姻生活經營</vt:lpstr>
      <vt:lpstr>共創健康家庭</vt:lpstr>
      <vt:lpstr>PowerPoint 簡報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絕對男友！完美先生！</dc:title>
  <dc:creator>apple</dc:creator>
  <cp:lastModifiedBy>yujen wang</cp:lastModifiedBy>
  <cp:revision>29</cp:revision>
  <dcterms:created xsi:type="dcterms:W3CDTF">2013-04-01T09:50:43Z</dcterms:created>
  <dcterms:modified xsi:type="dcterms:W3CDTF">2015-09-17T03:08:31Z</dcterms:modified>
</cp:coreProperties>
</file>