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8"/>
  </p:notesMasterIdLst>
  <p:handoutMasterIdLst>
    <p:handoutMasterId r:id="rId39"/>
  </p:handoutMasterIdLst>
  <p:sldIdLst>
    <p:sldId id="257" r:id="rId2"/>
    <p:sldId id="261" r:id="rId3"/>
    <p:sldId id="319" r:id="rId4"/>
    <p:sldId id="325" r:id="rId5"/>
    <p:sldId id="345" r:id="rId6"/>
    <p:sldId id="346" r:id="rId7"/>
    <p:sldId id="379" r:id="rId8"/>
    <p:sldId id="380" r:id="rId9"/>
    <p:sldId id="381" r:id="rId10"/>
    <p:sldId id="358" r:id="rId11"/>
    <p:sldId id="360" r:id="rId12"/>
    <p:sldId id="326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276" r:id="rId23"/>
    <p:sldId id="277" r:id="rId24"/>
    <p:sldId id="278" r:id="rId25"/>
    <p:sldId id="369" r:id="rId26"/>
    <p:sldId id="328" r:id="rId27"/>
    <p:sldId id="331" r:id="rId28"/>
    <p:sldId id="332" r:id="rId29"/>
    <p:sldId id="334" r:id="rId30"/>
    <p:sldId id="333" r:id="rId31"/>
    <p:sldId id="339" r:id="rId32"/>
    <p:sldId id="363" r:id="rId33"/>
    <p:sldId id="341" r:id="rId34"/>
    <p:sldId id="364" r:id="rId35"/>
    <p:sldId id="366" r:id="rId36"/>
    <p:sldId id="361" r:id="rId3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2" autoAdjust="0"/>
    <p:restoredTop sz="94670" autoAdjust="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F193C-C7C5-4024-977C-8AFC2632F10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70433CAC-FE28-4471-BC83-693FF7CA19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rPr>
            <a:t>壓力期</a:t>
          </a:r>
        </a:p>
      </dgm:t>
    </dgm:pt>
    <dgm:pt modelId="{D6DF9E3C-1CCC-46F7-9A6F-9CD443AF6AD8}" type="parTrans" cxnId="{12F1753E-5DB3-4082-8695-E11E3CC9B0D6}">
      <dgm:prSet/>
      <dgm:spPr/>
      <dgm:t>
        <a:bodyPr/>
        <a:lstStyle/>
        <a:p>
          <a:endParaRPr lang="zh-TW" altLang="en-US"/>
        </a:p>
      </dgm:t>
    </dgm:pt>
    <dgm:pt modelId="{7B0BEEA2-CFF3-4D6C-A170-4ADA23B8C817}" type="sibTrans" cxnId="{12F1753E-5DB3-4082-8695-E11E3CC9B0D6}">
      <dgm:prSet/>
      <dgm:spPr/>
      <dgm:t>
        <a:bodyPr/>
        <a:lstStyle/>
        <a:p>
          <a:endParaRPr lang="zh-TW" altLang="en-US"/>
        </a:p>
      </dgm:t>
    </dgm:pt>
    <dgm:pt modelId="{182A6281-DD9A-4561-B85A-AF1072AA14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rPr>
            <a:t>衝突期</a:t>
          </a:r>
        </a:p>
      </dgm:t>
    </dgm:pt>
    <dgm:pt modelId="{FF661737-2FD0-4F5F-8FE3-B0DDD8F93721}" type="parTrans" cxnId="{044AA641-3FC9-48D0-AEA5-6AE9146DAA7D}">
      <dgm:prSet/>
      <dgm:spPr/>
      <dgm:t>
        <a:bodyPr/>
        <a:lstStyle/>
        <a:p>
          <a:endParaRPr lang="zh-TW" altLang="en-US"/>
        </a:p>
      </dgm:t>
    </dgm:pt>
    <dgm:pt modelId="{0B85C7B5-3D02-473D-823C-6B878FC05C73}" type="sibTrans" cxnId="{044AA641-3FC9-48D0-AEA5-6AE9146DAA7D}">
      <dgm:prSet/>
      <dgm:spPr/>
      <dgm:t>
        <a:bodyPr/>
        <a:lstStyle/>
        <a:p>
          <a:endParaRPr lang="zh-TW" altLang="en-US"/>
        </a:p>
      </dgm:t>
    </dgm:pt>
    <dgm:pt modelId="{DBC93702-92D5-49DB-9277-E82C97F6B62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rPr>
            <a:t>蜜月期</a:t>
          </a:r>
        </a:p>
      </dgm:t>
    </dgm:pt>
    <dgm:pt modelId="{573003ED-8D7C-4473-8EA7-CEAB3CB5EB90}" type="parTrans" cxnId="{31D12B17-ED23-47D4-AFB1-52F8DB3E7821}">
      <dgm:prSet/>
      <dgm:spPr/>
      <dgm:t>
        <a:bodyPr/>
        <a:lstStyle/>
        <a:p>
          <a:endParaRPr lang="zh-TW" altLang="en-US"/>
        </a:p>
      </dgm:t>
    </dgm:pt>
    <dgm:pt modelId="{408F7F84-4F16-4483-BD49-324B0B909EE2}" type="sibTrans" cxnId="{31D12B17-ED23-47D4-AFB1-52F8DB3E7821}">
      <dgm:prSet/>
      <dgm:spPr/>
      <dgm:t>
        <a:bodyPr/>
        <a:lstStyle/>
        <a:p>
          <a:endParaRPr lang="zh-TW" altLang="en-US"/>
        </a:p>
      </dgm:t>
    </dgm:pt>
    <dgm:pt modelId="{2BD44367-BE76-4C7C-8136-54AB862FA331}" type="pres">
      <dgm:prSet presAssocID="{82AF193C-C7C5-4024-977C-8AFC2632F105}" presName="cycle" presStyleCnt="0">
        <dgm:presLayoutVars>
          <dgm:dir/>
          <dgm:resizeHandles val="exact"/>
        </dgm:presLayoutVars>
      </dgm:prSet>
      <dgm:spPr/>
    </dgm:pt>
    <dgm:pt modelId="{54FA5CDD-E1B8-4C75-9BF3-7F5BC598B30F}" type="pres">
      <dgm:prSet presAssocID="{70433CAC-FE28-4471-BC83-693FF7CA1919}" presName="dummy" presStyleCnt="0"/>
      <dgm:spPr/>
    </dgm:pt>
    <dgm:pt modelId="{ACB20686-9376-41F1-9A24-9FA91418C403}" type="pres">
      <dgm:prSet presAssocID="{70433CAC-FE28-4471-BC83-693FF7CA1919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B09486-119B-4E0A-8FCF-53918D0CCD5D}" type="pres">
      <dgm:prSet presAssocID="{7B0BEEA2-CFF3-4D6C-A170-4ADA23B8C817}" presName="sibTrans" presStyleLbl="node1" presStyleIdx="0" presStyleCnt="3"/>
      <dgm:spPr/>
    </dgm:pt>
    <dgm:pt modelId="{6EB36034-C5AC-4497-9520-8906EFF16355}" type="pres">
      <dgm:prSet presAssocID="{182A6281-DD9A-4561-B85A-AF1072AA1436}" presName="dummy" presStyleCnt="0"/>
      <dgm:spPr/>
    </dgm:pt>
    <dgm:pt modelId="{2B8B0DF7-38A2-470B-9FC9-3AB5C22ED923}" type="pres">
      <dgm:prSet presAssocID="{182A6281-DD9A-4561-B85A-AF1072AA143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690267-776D-4D02-8035-B850FF903D55}" type="pres">
      <dgm:prSet presAssocID="{0B85C7B5-3D02-473D-823C-6B878FC05C73}" presName="sibTrans" presStyleLbl="node1" presStyleIdx="1" presStyleCnt="3"/>
      <dgm:spPr/>
    </dgm:pt>
    <dgm:pt modelId="{7AEFCBD4-A211-45D7-B966-6C19ED616B2A}" type="pres">
      <dgm:prSet presAssocID="{DBC93702-92D5-49DB-9277-E82C97F6B621}" presName="dummy" presStyleCnt="0"/>
      <dgm:spPr/>
    </dgm:pt>
    <dgm:pt modelId="{B9004CA0-E2C2-422F-B2CE-AD404C20AAC8}" type="pres">
      <dgm:prSet presAssocID="{DBC93702-92D5-49DB-9277-E82C97F6B621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5DA326-1112-486B-8AB3-34BBEC064104}" type="pres">
      <dgm:prSet presAssocID="{408F7F84-4F16-4483-BD49-324B0B909EE2}" presName="sibTrans" presStyleLbl="node1" presStyleIdx="2" presStyleCnt="3"/>
      <dgm:spPr/>
    </dgm:pt>
  </dgm:ptLst>
  <dgm:cxnLst>
    <dgm:cxn modelId="{12F1753E-5DB3-4082-8695-E11E3CC9B0D6}" srcId="{82AF193C-C7C5-4024-977C-8AFC2632F105}" destId="{70433CAC-FE28-4471-BC83-693FF7CA1919}" srcOrd="0" destOrd="0" parTransId="{D6DF9E3C-1CCC-46F7-9A6F-9CD443AF6AD8}" sibTransId="{7B0BEEA2-CFF3-4D6C-A170-4ADA23B8C817}"/>
    <dgm:cxn modelId="{F68F1C26-E47C-463B-88FB-87CC1943C739}" type="presOf" srcId="{70433CAC-FE28-4471-BC83-693FF7CA1919}" destId="{ACB20686-9376-41F1-9A24-9FA91418C403}" srcOrd="0" destOrd="0" presId="urn:microsoft.com/office/officeart/2005/8/layout/cycle1"/>
    <dgm:cxn modelId="{CA70F2C3-7A5B-41A4-8F84-52725252D97F}" type="presOf" srcId="{408F7F84-4F16-4483-BD49-324B0B909EE2}" destId="{E15DA326-1112-486B-8AB3-34BBEC064104}" srcOrd="0" destOrd="0" presId="urn:microsoft.com/office/officeart/2005/8/layout/cycle1"/>
    <dgm:cxn modelId="{F5A63DB4-9939-468A-832A-3A8DF6D87B7F}" type="presOf" srcId="{DBC93702-92D5-49DB-9277-E82C97F6B621}" destId="{B9004CA0-E2C2-422F-B2CE-AD404C20AAC8}" srcOrd="0" destOrd="0" presId="urn:microsoft.com/office/officeart/2005/8/layout/cycle1"/>
    <dgm:cxn modelId="{BA2F0623-927D-44CD-8948-6A6BF3BF7F50}" type="presOf" srcId="{182A6281-DD9A-4561-B85A-AF1072AA1436}" destId="{2B8B0DF7-38A2-470B-9FC9-3AB5C22ED923}" srcOrd="0" destOrd="0" presId="urn:microsoft.com/office/officeart/2005/8/layout/cycle1"/>
    <dgm:cxn modelId="{410D5FF2-9034-4B61-9424-76F576120402}" type="presOf" srcId="{0B85C7B5-3D02-473D-823C-6B878FC05C73}" destId="{EC690267-776D-4D02-8035-B850FF903D55}" srcOrd="0" destOrd="0" presId="urn:microsoft.com/office/officeart/2005/8/layout/cycle1"/>
    <dgm:cxn modelId="{80F7D1B7-8420-4C63-B77C-954B43F1DAB5}" type="presOf" srcId="{82AF193C-C7C5-4024-977C-8AFC2632F105}" destId="{2BD44367-BE76-4C7C-8136-54AB862FA331}" srcOrd="0" destOrd="0" presId="urn:microsoft.com/office/officeart/2005/8/layout/cycle1"/>
    <dgm:cxn modelId="{31D12B17-ED23-47D4-AFB1-52F8DB3E7821}" srcId="{82AF193C-C7C5-4024-977C-8AFC2632F105}" destId="{DBC93702-92D5-49DB-9277-E82C97F6B621}" srcOrd="2" destOrd="0" parTransId="{573003ED-8D7C-4473-8EA7-CEAB3CB5EB90}" sibTransId="{408F7F84-4F16-4483-BD49-324B0B909EE2}"/>
    <dgm:cxn modelId="{714BD29F-5916-4780-8B29-7810C4D5E440}" type="presOf" srcId="{7B0BEEA2-CFF3-4D6C-A170-4ADA23B8C817}" destId="{88B09486-119B-4E0A-8FCF-53918D0CCD5D}" srcOrd="0" destOrd="0" presId="urn:microsoft.com/office/officeart/2005/8/layout/cycle1"/>
    <dgm:cxn modelId="{044AA641-3FC9-48D0-AEA5-6AE9146DAA7D}" srcId="{82AF193C-C7C5-4024-977C-8AFC2632F105}" destId="{182A6281-DD9A-4561-B85A-AF1072AA1436}" srcOrd="1" destOrd="0" parTransId="{FF661737-2FD0-4F5F-8FE3-B0DDD8F93721}" sibTransId="{0B85C7B5-3D02-473D-823C-6B878FC05C73}"/>
    <dgm:cxn modelId="{678E2E58-52D0-430E-B284-3DBCE4334632}" type="presParOf" srcId="{2BD44367-BE76-4C7C-8136-54AB862FA331}" destId="{54FA5CDD-E1B8-4C75-9BF3-7F5BC598B30F}" srcOrd="0" destOrd="0" presId="urn:microsoft.com/office/officeart/2005/8/layout/cycle1"/>
    <dgm:cxn modelId="{2F9FCBC4-1705-486E-B6CD-9FDBEC8A97BE}" type="presParOf" srcId="{2BD44367-BE76-4C7C-8136-54AB862FA331}" destId="{ACB20686-9376-41F1-9A24-9FA91418C403}" srcOrd="1" destOrd="0" presId="urn:microsoft.com/office/officeart/2005/8/layout/cycle1"/>
    <dgm:cxn modelId="{2F87346B-FE08-442F-BE82-5F861B79F378}" type="presParOf" srcId="{2BD44367-BE76-4C7C-8136-54AB862FA331}" destId="{88B09486-119B-4E0A-8FCF-53918D0CCD5D}" srcOrd="2" destOrd="0" presId="urn:microsoft.com/office/officeart/2005/8/layout/cycle1"/>
    <dgm:cxn modelId="{DA5D9FF0-87BF-47B8-AEB0-335CB561A588}" type="presParOf" srcId="{2BD44367-BE76-4C7C-8136-54AB862FA331}" destId="{6EB36034-C5AC-4497-9520-8906EFF16355}" srcOrd="3" destOrd="0" presId="urn:microsoft.com/office/officeart/2005/8/layout/cycle1"/>
    <dgm:cxn modelId="{94A1437D-9782-4099-BD19-6DAAABD0F57F}" type="presParOf" srcId="{2BD44367-BE76-4C7C-8136-54AB862FA331}" destId="{2B8B0DF7-38A2-470B-9FC9-3AB5C22ED923}" srcOrd="4" destOrd="0" presId="urn:microsoft.com/office/officeart/2005/8/layout/cycle1"/>
    <dgm:cxn modelId="{43E4E98E-4833-444F-A808-96A6C914DB37}" type="presParOf" srcId="{2BD44367-BE76-4C7C-8136-54AB862FA331}" destId="{EC690267-776D-4D02-8035-B850FF903D55}" srcOrd="5" destOrd="0" presId="urn:microsoft.com/office/officeart/2005/8/layout/cycle1"/>
    <dgm:cxn modelId="{E4FB9A0A-4A75-4CA3-8BAD-8346BF715856}" type="presParOf" srcId="{2BD44367-BE76-4C7C-8136-54AB862FA331}" destId="{7AEFCBD4-A211-45D7-B966-6C19ED616B2A}" srcOrd="6" destOrd="0" presId="urn:microsoft.com/office/officeart/2005/8/layout/cycle1"/>
    <dgm:cxn modelId="{908D5A61-3622-4AA9-8584-2BC4D282BEDD}" type="presParOf" srcId="{2BD44367-BE76-4C7C-8136-54AB862FA331}" destId="{B9004CA0-E2C2-422F-B2CE-AD404C20AAC8}" srcOrd="7" destOrd="0" presId="urn:microsoft.com/office/officeart/2005/8/layout/cycle1"/>
    <dgm:cxn modelId="{E4EDCA4E-1AEA-4170-96BC-EE05D1686D84}" type="presParOf" srcId="{2BD44367-BE76-4C7C-8136-54AB862FA331}" destId="{E15DA326-1112-486B-8AB3-34BBEC06410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20686-9376-41F1-9A24-9FA91418C403}">
      <dsp:nvSpPr>
        <dsp:cNvPr id="0" name=""/>
        <dsp:cNvSpPr/>
      </dsp:nvSpPr>
      <dsp:spPr>
        <a:xfrm>
          <a:off x="1996540" y="175296"/>
          <a:ext cx="889105" cy="889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rPr>
            <a:t>壓力期</a:t>
          </a:r>
        </a:p>
      </dsp:txBody>
      <dsp:txXfrm>
        <a:off x="1996540" y="175296"/>
        <a:ext cx="889105" cy="889105"/>
      </dsp:txXfrm>
    </dsp:sp>
    <dsp:sp modelId="{88B09486-119B-4E0A-8FCF-53918D0CCD5D}">
      <dsp:nvSpPr>
        <dsp:cNvPr id="0" name=""/>
        <dsp:cNvSpPr/>
      </dsp:nvSpPr>
      <dsp:spPr>
        <a:xfrm>
          <a:off x="639790" y="-304"/>
          <a:ext cx="2104969" cy="2104969"/>
        </a:xfrm>
        <a:prstGeom prst="circularArrow">
          <a:avLst>
            <a:gd name="adj1" fmla="val 8236"/>
            <a:gd name="adj2" fmla="val 575097"/>
            <a:gd name="adj3" fmla="val 2968523"/>
            <a:gd name="adj4" fmla="val 48595"/>
            <a:gd name="adj5" fmla="val 96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B0DF7-38A2-470B-9FC9-3AB5C22ED923}">
      <dsp:nvSpPr>
        <dsp:cNvPr id="0" name=""/>
        <dsp:cNvSpPr/>
      </dsp:nvSpPr>
      <dsp:spPr>
        <a:xfrm>
          <a:off x="1247722" y="1472288"/>
          <a:ext cx="889105" cy="889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rPr>
            <a:t>衝突期</a:t>
          </a:r>
        </a:p>
      </dsp:txBody>
      <dsp:txXfrm>
        <a:off x="1247722" y="1472288"/>
        <a:ext cx="889105" cy="889105"/>
      </dsp:txXfrm>
    </dsp:sp>
    <dsp:sp modelId="{EC690267-776D-4D02-8035-B850FF903D55}">
      <dsp:nvSpPr>
        <dsp:cNvPr id="0" name=""/>
        <dsp:cNvSpPr/>
      </dsp:nvSpPr>
      <dsp:spPr>
        <a:xfrm>
          <a:off x="639790" y="-304"/>
          <a:ext cx="2104969" cy="2104969"/>
        </a:xfrm>
        <a:prstGeom prst="circularArrow">
          <a:avLst>
            <a:gd name="adj1" fmla="val 8236"/>
            <a:gd name="adj2" fmla="val 575097"/>
            <a:gd name="adj3" fmla="val 10176308"/>
            <a:gd name="adj4" fmla="val 7256380"/>
            <a:gd name="adj5" fmla="val 96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04CA0-E2C2-422F-B2CE-AD404C20AAC8}">
      <dsp:nvSpPr>
        <dsp:cNvPr id="0" name=""/>
        <dsp:cNvSpPr/>
      </dsp:nvSpPr>
      <dsp:spPr>
        <a:xfrm>
          <a:off x="498903" y="175296"/>
          <a:ext cx="889105" cy="889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rPr>
            <a:t>蜜月期</a:t>
          </a:r>
        </a:p>
      </dsp:txBody>
      <dsp:txXfrm>
        <a:off x="498903" y="175296"/>
        <a:ext cx="889105" cy="889105"/>
      </dsp:txXfrm>
    </dsp:sp>
    <dsp:sp modelId="{E15DA326-1112-486B-8AB3-34BBEC064104}">
      <dsp:nvSpPr>
        <dsp:cNvPr id="0" name=""/>
        <dsp:cNvSpPr/>
      </dsp:nvSpPr>
      <dsp:spPr>
        <a:xfrm>
          <a:off x="639790" y="-304"/>
          <a:ext cx="2104969" cy="2104969"/>
        </a:xfrm>
        <a:prstGeom prst="circularArrow">
          <a:avLst>
            <a:gd name="adj1" fmla="val 8236"/>
            <a:gd name="adj2" fmla="val 575097"/>
            <a:gd name="adj3" fmla="val 16861081"/>
            <a:gd name="adj4" fmla="val 14963822"/>
            <a:gd name="adj5" fmla="val 96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F904263A-3D4C-4C73-895E-40FFB1D0E6AB}" type="datetimeFigureOut">
              <a:rPr lang="zh-TW" altLang="en-US"/>
              <a:pPr/>
              <a:t>2016/8/19</a:t>
            </a:fld>
            <a:endParaRPr lang="en-US" altLang="zh-TW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76748489-E0A0-4305-8090-BEEEF211CCF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883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02CD0D5-300E-477E-B89D-7A7FB084CEDF}" type="datetimeFigureOut">
              <a:rPr lang="zh-TW" altLang="en-US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55F0243-2E8B-4A2B-A951-6F5ED324EE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201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1" lang="zh-TW" altLang="en-US" sz="1800" smtClean="0">
              <a:latin typeface="Arial" charset="0"/>
            </a:endParaRPr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6FC7BA-B5AD-4EAD-B407-667F4CBCA76B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6BFC0-4242-4095-B1E0-CCDD20E2B976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CDBD1-6333-447E-84C8-0EC418EB4F39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8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D26371-BEF6-400D-8B40-BC3E63A5483E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49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94E449-C173-48DA-BC11-37638748218F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70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206E2D-6877-40F7-9D82-0953DF9A0D73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90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3984A8-040C-444A-9FF6-F6308743C7A4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70C0A2-CABC-49AB-BC6E-B28E5DF63EF5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9EBA17-8143-43B6-88C7-5FD04D7757E8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72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3AAE69-A4CA-4276-87ED-D74A89B26FB5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295454-7335-4D2A-876A-F0B2D6E5D2BB}" type="slidenum">
              <a:rPr kumimoji="0" lang="en-US" altLang="zh-TW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kumimoji="0" lang="en-US" altLang="zh-TW">
              <a:latin typeface="Calibri" pitchFamily="34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ABD798-F655-4AD7-B617-B58E8F004970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295454-7335-4D2A-876A-F0B2D6E5D2BB}" type="slidenum">
              <a:rPr kumimoji="0" lang="en-US" altLang="zh-TW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kumimoji="0" lang="en-US" altLang="zh-TW">
              <a:latin typeface="Calibri" pitchFamily="34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C51EB4-38B0-4A0E-8916-55C6B46EC057}" type="slidenum">
              <a:rPr kumimoji="0" lang="en-US" altLang="zh-TW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0" lang="en-US" altLang="zh-TW">
              <a:latin typeface="Calibri" pitchFamily="34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3BAC7A-F8D8-4380-85C4-6F8C10C5CC88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BC911C-5A22-4487-ABC9-0BDE62C82957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1674E2-28E4-4B0A-ADAF-7C37B863C2C4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6F1C51-7CDC-402D-992A-71D2EDDC94AB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DC27A3-0B9C-4046-80C2-81F5D4620D62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EC6C6D-6F71-4FCD-B7E7-9D6B0857E43E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8E328E-CC8F-4CF0-A063-5A08560C272D}" type="slidenum">
              <a:rPr kumimoji="0"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F8BF3F2-B45D-4089-90E2-D39BF2F159FB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EFD1FC09-FB32-46EF-93F4-C5FDF88FB67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5C324-8E5C-48B8-BB27-F99A36FADB57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951E6-9476-4715-81DD-053B5FCC8A6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F1751-C323-4F02-816C-6595487941D4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2BFEA-5B70-43D9-B9FA-E0658CB1B2C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045D-1DA7-4944-B656-69D992B392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23009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F971-5C83-421C-9AED-44EF69C09C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69218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F0827-151F-4FCB-95BF-EAF0DAF9AD62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2519-B0FF-4199-875F-74206DA2111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4A47CDBE-7CB1-43C4-9C39-3B7C180C3395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A634785B-790E-4DDB-85BC-BEAD2B95128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6F5A0-7D60-4AD9-99A6-C2F7DFFA82B6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E7CE-273C-451F-887A-79583E7E9DC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601DB-1A59-4FC5-A0A0-ED19506E57D3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53E97-CDB7-4928-8E7A-7FEDD0FC53E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26BA4-8C9E-426E-903D-5911BD337A88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D89AE-E893-4A8E-A2D6-78941F0DDC4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6E0A8-15DE-46A4-8F12-A9A154255412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DD25F-E232-4665-B4A9-304C8131C4E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97A68-1F01-4600-9CD3-03C2C1494DDA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8E8C9-98F4-49A0-BE54-D203D434D90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36CE1-3D3C-40B9-A308-07E1B50D3D79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14D01-8E7D-4413-B93C-3888A39BAA4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47CDBE-7CB1-43C4-9C39-3B7C180C3395}" type="datetimeFigureOut">
              <a:rPr lang="zh-TW" altLang="en-US" smtClean="0"/>
              <a:pPr>
                <a:defRPr/>
              </a:pPr>
              <a:t>2016/8/19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34785B-790E-4DDB-85BC-BEAD2B95128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6912768" cy="20593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  <a:ea typeface="標楷體" pitchFamily="65" charset="-120"/>
              </a:rPr>
              <a:t>兒童及少年保護、</a:t>
            </a:r>
            <a:r>
              <a:rPr lang="en-US" altLang="zh-TW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  <a:ea typeface="標楷體" pitchFamily="65" charset="-120"/>
              </a:rPr>
              <a:t/>
            </a:r>
            <a:br>
              <a:rPr lang="en-US" altLang="zh-TW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  <a:ea typeface="標楷體" pitchFamily="65" charset="-120"/>
              </a:rPr>
            </a:b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  <a:ea typeface="標楷體" pitchFamily="65" charset="-120"/>
              </a:rPr>
              <a:t>家庭暴力及性侵害事件、</a:t>
            </a:r>
            <a:r>
              <a:rPr lang="en-US" altLang="zh-TW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  <a:ea typeface="標楷體" pitchFamily="65" charset="-120"/>
              </a:rPr>
              <a:t/>
            </a:r>
            <a:br>
              <a:rPr lang="en-US" altLang="zh-TW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  <a:ea typeface="標楷體" pitchFamily="65" charset="-120"/>
              </a:rPr>
            </a:b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  <a:ea typeface="標楷體" pitchFamily="65" charset="-120"/>
              </a:rPr>
              <a:t>高風險家庭      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  <a:ea typeface="標楷體" pitchFamily="65" charset="-120"/>
              </a:rPr>
              <a:t>宣導與通報</a:t>
            </a:r>
            <a:endParaRPr lang="zh-TW" alt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1"/>
          <p:cNvSpPr txBox="1">
            <a:spLocks/>
          </p:cNvSpPr>
          <p:nvPr/>
        </p:nvSpPr>
        <p:spPr bwMode="auto">
          <a:xfrm>
            <a:off x="1547813" y="5751513"/>
            <a:ext cx="46434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  <a:p>
            <a:pPr algn="r" eaLnBrk="0" fontAlgn="auto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339752" y="5157788"/>
            <a:ext cx="4824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報告人</a:t>
            </a:r>
            <a:r>
              <a:rPr kumimoji="0"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：王明政校長</a:t>
            </a:r>
            <a:endParaRPr kumimoji="0" lang="zh-TW" altLang="en-US" sz="4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4" name="Picture 9" descr="校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503"/>
            <a:ext cx="19081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ChangeArrowheads="1"/>
          </p:cNvSpPr>
          <p:nvPr/>
        </p:nvSpPr>
        <p:spPr bwMode="auto">
          <a:xfrm>
            <a:off x="852987" y="1340768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kumimoji="0" lang="zh-TW" altLang="en-US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  <a:t>緊急案件，請直接撥打</a:t>
            </a:r>
            <a:r>
              <a:rPr kumimoji="0" lang="en-US" altLang="zh-TW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kumimoji="0" lang="zh-TW" altLang="en-US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  <a:t>報案，由警政機關勤務指揮中心啟動緊急救援機制，以掌握救援的時效性。</a:t>
            </a:r>
            <a:endParaRPr kumimoji="0" lang="en-US" altLang="zh-TW" sz="2800" dirty="0">
              <a:solidFill>
                <a:srgbClr val="39393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kumimoji="0" lang="zh-TW" altLang="en-US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  <a:t>通報人身份說明如下：</a:t>
            </a:r>
            <a:br>
              <a:rPr kumimoji="0" lang="zh-TW" altLang="en-US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  <a:t>一般民眾：可不填寫通報人員相關資訊</a:t>
            </a:r>
            <a:br>
              <a:rPr kumimoji="0" lang="zh-TW" altLang="en-US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  <a:t>責任通報人員：醫事人員、社工人員、臨床心理人員、教育人員、保 育人員、警察人員、移民業務人員及其他執行家庭暴力防治人員。</a:t>
            </a:r>
            <a:r>
              <a:rPr kumimoji="0" lang="en-US" altLang="zh-TW" sz="2800" dirty="0">
                <a:solidFill>
                  <a:srgbClr val="39393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請逐項填寫各項資料，其中</a:t>
            </a:r>
            <a:r>
              <a:rPr kumimoji="0" lang="zh-TW" altLang="en-US" sz="2800" dirty="0">
                <a:solidFill>
                  <a:srgbClr val="FF0F09"/>
                </a:solidFill>
                <a:latin typeface="標楷體" pitchFamily="65" charset="-120"/>
                <a:ea typeface="標楷體" pitchFamily="65" charset="-120"/>
              </a:rPr>
              <a:t>「＊」為必填欄位、「◎」為擇一填寫欄位。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84679" y="-171400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 sz="3200" dirty="0">
                <a:solidFill>
                  <a:srgbClr val="002060"/>
                </a:solidFill>
                <a:latin typeface="Gill Sans MT" pitchFamily="34" charset="0"/>
                <a:ea typeface="標楷體" pitchFamily="65" charset="-120"/>
              </a:rPr>
              <a:t>2</a:t>
            </a:r>
            <a:r>
              <a:rPr kumimoji="0" lang="en-US" altLang="zh-TW" sz="3200" dirty="0" smtClean="0">
                <a:solidFill>
                  <a:srgbClr val="002060"/>
                </a:solidFill>
                <a:latin typeface="Gill Sans MT" pitchFamily="34" charset="0"/>
                <a:ea typeface="標楷體" pitchFamily="65" charset="-120"/>
              </a:rPr>
              <a:t>.</a:t>
            </a:r>
            <a:r>
              <a:rPr kumimoji="0" lang="zh-TW" altLang="en-US" sz="3200" dirty="0">
                <a:solidFill>
                  <a:srgbClr val="002060"/>
                </a:solidFill>
                <a:latin typeface="Gill Sans MT" pitchFamily="34" charset="0"/>
                <a:ea typeface="標楷體" pitchFamily="65" charset="-120"/>
              </a:rPr>
              <a:t>線上通報說明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-1332656" y="-171400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線上通報完成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042988" y="1700808"/>
            <a:ext cx="7086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完成以上步驟，即完成線上通報流程。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通報人透過案件查詢系統，可以得知案件為「待審中」或「已受理」狀態。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kumimoji="0" lang="zh-TW" altLang="en-US" sz="2800" b="1" u="sng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如出現「已受理」，即</a:t>
            </a:r>
            <a:r>
              <a:rPr kumimoji="0" lang="zh-TW" altLang="en-US" sz="2800" b="1" u="sng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表示中心</a:t>
            </a:r>
            <a:r>
              <a:rPr kumimoji="0" lang="zh-TW" altLang="en-US" sz="2800" b="1" u="sng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社工已線上接收案件。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通報人如欲進一步瞭解後續主責社工與案件處理情形，可於</a:t>
            </a:r>
            <a:r>
              <a:rPr kumimoji="0" lang="zh-TW" altLang="en-US" sz="2800" b="1" u="sng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上班時間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洽詢。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3816424" cy="71053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二、實施防治課程</a:t>
            </a:r>
          </a:p>
        </p:txBody>
      </p:sp>
      <p:sp>
        <p:nvSpPr>
          <p:cNvPr id="41986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（一）依家庭暴力防治法第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條規定，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於各學年實施。各級中小學每學年應有四小時以上之家庭暴力防治課程，但得於總時數不變下，彈性安排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（二）依「性侵害犯罪防治法」修正條文第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條規定，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各級中小學每學年應至少有四小時之性侵害防治教育課程。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543800" cy="796925"/>
          </a:xfrm>
        </p:spPr>
        <p:txBody>
          <a:bodyPr/>
          <a:lstStyle/>
          <a:p>
            <a:pPr algn="ctr" eaLnBrk="1" hangingPunct="1"/>
            <a:r>
              <a:rPr lang="zh-TW" altLang="en-US" sz="3200" b="1" dirty="0" smtClean="0">
                <a:latin typeface="Agency FB" pitchFamily="34" charset="0"/>
                <a:ea typeface="標楷體" pitchFamily="65" charset="-120"/>
              </a:rPr>
              <a:t>三</a:t>
            </a:r>
            <a:r>
              <a:rPr lang="zh-TW" altLang="en-US" sz="3200" b="1" dirty="0" smtClean="0">
                <a:latin typeface="新細明體"/>
                <a:ea typeface="新細明體"/>
              </a:rPr>
              <a:t>、</a:t>
            </a:r>
            <a:r>
              <a:rPr lang="zh-TW" altLang="en-US" sz="3200" b="1" dirty="0" smtClean="0">
                <a:latin typeface="Agency FB" pitchFamily="34" charset="0"/>
                <a:ea typeface="標楷體" pitchFamily="65" charset="-120"/>
              </a:rPr>
              <a:t>家庭暴力防治法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1484313"/>
            <a:ext cx="7870825" cy="4627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ea typeface="標楷體" pitchFamily="65" charset="-120"/>
              </a:rPr>
              <a:t>立法特色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ea typeface="標楷體" pitchFamily="65" charset="-120"/>
              </a:rPr>
              <a:t>一、對家庭暴力行為</a:t>
            </a:r>
            <a:r>
              <a:rPr lang="zh-TW" altLang="en-US" sz="2800" dirty="0" smtClean="0">
                <a:solidFill>
                  <a:srgbClr val="FF3300"/>
                </a:solidFill>
                <a:ea typeface="標楷體" pitchFamily="65" charset="-120"/>
              </a:rPr>
              <a:t>明確定義與犯罪化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ea typeface="標楷體" pitchFamily="65" charset="-120"/>
              </a:rPr>
              <a:t>二、擴大保護對象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ea typeface="標楷體" pitchFamily="65" charset="-120"/>
              </a:rPr>
              <a:t>三、採總合性立法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ea typeface="標楷體" pitchFamily="65" charset="-120"/>
              </a:rPr>
              <a:t>四、引進英美法系保護令制度，</a:t>
            </a:r>
            <a:r>
              <a:rPr lang="zh-TW" altLang="en-US" sz="2800" dirty="0" smtClean="0">
                <a:solidFill>
                  <a:srgbClr val="FF3300"/>
                </a:solidFill>
                <a:ea typeface="標楷體" pitchFamily="65" charset="-120"/>
              </a:rPr>
              <a:t>以保障被害人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solidFill>
                  <a:srgbClr val="FF3300"/>
                </a:solidFill>
                <a:ea typeface="標楷體" pitchFamily="65" charset="-120"/>
              </a:rPr>
              <a:t>       及未成年子女的安全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ea typeface="標楷體" pitchFamily="65" charset="-120"/>
              </a:rPr>
              <a:t>五、建立加害人輔導與治療的制度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ea typeface="標楷體" pitchFamily="65" charset="-120"/>
              </a:rPr>
              <a:t>六、</a:t>
            </a:r>
            <a:r>
              <a:rPr lang="zh-TW" altLang="en-US" sz="2800" dirty="0" smtClean="0">
                <a:solidFill>
                  <a:srgbClr val="FF3300"/>
                </a:solidFill>
                <a:ea typeface="標楷體" pitchFamily="65" charset="-120"/>
              </a:rPr>
              <a:t>預防與治療並重的防治網絡</a:t>
            </a:r>
          </a:p>
        </p:txBody>
      </p:sp>
    </p:spTree>
    <p:extLst>
      <p:ext uri="{BB962C8B-B14F-4D97-AF65-F5344CB8AC3E}">
        <p14:creationId xmlns:p14="http://schemas.microsoft.com/office/powerpoint/2010/main" val="526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543800" cy="725488"/>
          </a:xfrm>
        </p:spPr>
        <p:txBody>
          <a:bodyPr/>
          <a:lstStyle/>
          <a:p>
            <a:pPr algn="ctr" eaLnBrk="1" hangingPunct="1"/>
            <a:r>
              <a:rPr lang="zh-TW" altLang="en-US" sz="3200" dirty="0" smtClean="0">
                <a:latin typeface="Agency FB" pitchFamily="34" charset="0"/>
                <a:ea typeface="標楷體" pitchFamily="65" charset="-120"/>
              </a:rPr>
              <a:t>家庭暴力防治法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1412875"/>
            <a:ext cx="7786687" cy="4718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z="2800" b="1" dirty="0" smtClean="0">
                <a:ea typeface="標楷體" pitchFamily="65" charset="-120"/>
              </a:rPr>
              <a:t>家庭暴力（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Arial" charset="0"/>
              </a:rPr>
              <a:t>§2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Arial" charset="0"/>
              </a:rPr>
              <a:t>）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    係指</a:t>
            </a:r>
            <a:r>
              <a:rPr lang="zh-TW" altLang="en-US" sz="2800" dirty="0" smtClean="0">
                <a:solidFill>
                  <a:srgbClr val="FF3300"/>
                </a:solidFill>
                <a:ea typeface="標楷體" pitchFamily="65" charset="-120"/>
              </a:rPr>
              <a:t>家庭成員間</a:t>
            </a:r>
            <a:r>
              <a:rPr lang="zh-TW" altLang="en-US" sz="2800" dirty="0" smtClean="0">
                <a:ea typeface="標楷體" pitchFamily="65" charset="-120"/>
              </a:rPr>
              <a:t>實施</a:t>
            </a:r>
            <a:r>
              <a:rPr lang="zh-TW" altLang="en-US" sz="2800" u="sng" dirty="0" smtClean="0">
                <a:ea typeface="標楷體" pitchFamily="65" charset="-120"/>
              </a:rPr>
              <a:t>身體或精神、經濟上</a:t>
            </a:r>
            <a:r>
              <a:rPr lang="zh-TW" altLang="en-US" sz="2800" dirty="0" smtClean="0">
                <a:ea typeface="標楷體" pitchFamily="65" charset="-120"/>
              </a:rPr>
              <a:t>不法侵害行為</a:t>
            </a:r>
          </a:p>
          <a:p>
            <a:pPr eaLnBrk="1" hangingPunct="1"/>
            <a:r>
              <a:rPr lang="zh-TW" altLang="en-US" sz="2800" b="1" dirty="0" smtClean="0">
                <a:ea typeface="標楷體" pitchFamily="65" charset="-120"/>
              </a:rPr>
              <a:t>適用對象（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§3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2800" b="1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一、配偶或前配偶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二、現有或曾有同居關係、家長家屬或家屬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       間關係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三、現為或曾為直系血親或直系姻親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四、現為或曾為四親等內之旁系血親或旁系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       姻親</a:t>
            </a:r>
          </a:p>
          <a:p>
            <a:pPr eaLnBrk="1" hangingPunct="1"/>
            <a:endParaRPr lang="zh-TW" altLang="en-US" sz="2600" dirty="0" smtClean="0">
              <a:solidFill>
                <a:srgbClr val="0000CC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6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94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7543800" cy="8683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家庭暴力行為解析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】</a:t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（一） 對身體上之不法侵害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1916113"/>
            <a:ext cx="7632700" cy="4214812"/>
          </a:xfrm>
        </p:spPr>
        <p:txBody>
          <a:bodyPr/>
          <a:lstStyle/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即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身體虐待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，明確易認定。</a:t>
            </a:r>
          </a:p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捏、擠壓、推、甩、踢、揍、抓、咬、搖、勒、掐、打巴掌、扭曲肢體、拘禁、丟東西、使用武器攻擊。</a:t>
            </a:r>
          </a:p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有時肉眼無法察覺，如：腦震盪。</a:t>
            </a:r>
          </a:p>
          <a:p>
            <a:pPr eaLnBrk="1" hangingPunct="1">
              <a:spcBef>
                <a:spcPct val="65000"/>
              </a:spcBef>
              <a:buFontTx/>
              <a:buNone/>
            </a:pPr>
            <a:endParaRPr lang="zh-TW" altLang="en-US" sz="2800" u="sng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660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家庭暴力行為解析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】</a:t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（二） 對精神上之不法侵害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1628800"/>
            <a:ext cx="7859712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85000"/>
              </a:spcBef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即俗稱的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精神虐待</a:t>
            </a:r>
          </a:p>
          <a:p>
            <a:pPr eaLnBrk="1" hangingPunct="1">
              <a:lnSpc>
                <a:spcPct val="90000"/>
              </a:lnSpc>
              <a:spcBef>
                <a:spcPct val="85000"/>
              </a:spcBef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在適用、認定上屢發生</a:t>
            </a:r>
            <a:r>
              <a:rPr lang="zh-TW" altLang="en-US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爭議</a:t>
            </a:r>
          </a:p>
          <a:p>
            <a:pPr eaLnBrk="1" hangingPunct="1">
              <a:lnSpc>
                <a:spcPct val="90000"/>
              </a:lnSpc>
              <a:spcBef>
                <a:spcPct val="85000"/>
              </a:spcBef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一般認為應包括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(1)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騷擾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言語虐待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             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心理（情緒）虐待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             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性虐待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經濟控制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9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543800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ea typeface="標楷體" pitchFamily="65" charset="-120"/>
              </a:rPr>
              <a:t>家庭暴力的動力－權控與羈絆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1719263"/>
            <a:ext cx="6769100" cy="4411662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受暴者難以決定離開施暴者的原因：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ea typeface="標楷體" pitchFamily="65" charset="-120"/>
              </a:rPr>
              <a:t>   一、傳統家庭角色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ea typeface="標楷體" pitchFamily="65" charset="-120"/>
              </a:rPr>
              <a:t>   二、害怕離開的後果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ea typeface="標楷體" pitchFamily="65" charset="-120"/>
              </a:rPr>
              <a:t>   三、無助感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085854049"/>
              </p:ext>
            </p:extLst>
          </p:nvPr>
        </p:nvGraphicFramePr>
        <p:xfrm>
          <a:off x="4860032" y="2523136"/>
          <a:ext cx="338455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Rectangle 2"/>
          <p:cNvSpPr txBox="1">
            <a:spLocks noChangeArrowheads="1"/>
          </p:cNvSpPr>
          <p:nvPr/>
        </p:nvSpPr>
        <p:spPr bwMode="auto">
          <a:xfrm>
            <a:off x="4283968" y="4869160"/>
            <a:ext cx="4630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rgbClr val="FF0000"/>
                </a:solidFill>
                <a:ea typeface="標楷體" pitchFamily="65" charset="-120"/>
              </a:rPr>
              <a:t>家庭暴力的循環歷程</a:t>
            </a:r>
          </a:p>
        </p:txBody>
      </p:sp>
    </p:spTree>
    <p:extLst>
      <p:ext uri="{BB962C8B-B14F-4D97-AF65-F5344CB8AC3E}">
        <p14:creationId xmlns:p14="http://schemas.microsoft.com/office/powerpoint/2010/main" val="22681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543800" cy="792162"/>
          </a:xfrm>
        </p:spPr>
        <p:txBody>
          <a:bodyPr/>
          <a:lstStyle/>
          <a:p>
            <a:pPr algn="ctr" eaLnBrk="1" hangingPunct="1"/>
            <a:r>
              <a:rPr lang="zh-TW" altLang="en-US" sz="3200" dirty="0" smtClean="0">
                <a:ea typeface="標楷體" pitchFamily="65" charset="-120"/>
              </a:rPr>
              <a:t>家庭暴力造成之影響</a:t>
            </a:r>
            <a:endParaRPr lang="en-US" altLang="zh-TW" sz="3200" dirty="0" smtClean="0">
              <a:solidFill>
                <a:srgbClr val="FF3300"/>
              </a:solidFill>
              <a:ea typeface="標楷體" pitchFamily="65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00213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ea typeface="標楷體" pitchFamily="65" charset="-120"/>
              </a:rPr>
              <a:t>對</a:t>
            </a:r>
            <a:r>
              <a:rPr lang="zh-TW" altLang="en-US" dirty="0" smtClean="0">
                <a:solidFill>
                  <a:srgbClr val="FF3300"/>
                </a:solidFill>
                <a:ea typeface="標楷體" pitchFamily="65" charset="-120"/>
              </a:rPr>
              <a:t>婚姻暴力受暴者</a:t>
            </a:r>
            <a:r>
              <a:rPr lang="zh-TW" altLang="en-US" dirty="0" smtClean="0">
                <a:ea typeface="標楷體" pitchFamily="65" charset="-120"/>
              </a:rPr>
              <a:t>的影響：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一、生理方面：外傷、睡眠失調、婦科疾病等。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二、情緒問題：憤怒、恐懼、自責、焦慮、敏感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                            等。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三、行為問題：酗酒、濫用藥物、意圖自殺等。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四、認知觀念的扭曲：覺得自己很差、沒有能力改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                                        變等。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五、人際關係：孤立自己、害怕親密、不易建立信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                            任關係等。</a:t>
            </a:r>
          </a:p>
        </p:txBody>
      </p:sp>
    </p:spTree>
    <p:extLst>
      <p:ext uri="{BB962C8B-B14F-4D97-AF65-F5344CB8AC3E}">
        <p14:creationId xmlns:p14="http://schemas.microsoft.com/office/powerpoint/2010/main" val="12631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636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sz="3200" dirty="0" smtClean="0">
                <a:ea typeface="標楷體" pitchFamily="65" charset="-120"/>
              </a:rPr>
              <a:t>家庭暴力造成之影響</a:t>
            </a:r>
            <a:endParaRPr lang="en-US" altLang="zh-TW" sz="3200" dirty="0" smtClean="0">
              <a:solidFill>
                <a:srgbClr val="FF3300"/>
              </a:solidFill>
              <a:ea typeface="標楷體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628800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en-US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目睹兒少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的影響：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一、情緒反應：無助、悲傷、罪惡感、自責、兩極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化等。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二、生理反應：功能退化（如尿床）、頭痛、睡眠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失調等。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三、行為反應：逃學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家、過度成熟、攻擊、自傷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等。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四、認知反應：覺得要為暴力負責任、對愛質疑、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否認、低信任感等。</a:t>
            </a:r>
          </a:p>
        </p:txBody>
      </p:sp>
    </p:spTree>
    <p:extLst>
      <p:ext uri="{BB962C8B-B14F-4D97-AF65-F5344CB8AC3E}">
        <p14:creationId xmlns:p14="http://schemas.microsoft.com/office/powerpoint/2010/main" val="20770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/>
        </p:nvSpPr>
        <p:spPr bwMode="auto">
          <a:xfrm>
            <a:off x="487590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kumimoji="0" lang="zh-TW" altLang="en-US" sz="3200" b="1" dirty="0">
                <a:solidFill>
                  <a:schemeClr val="tx2"/>
                </a:solidFill>
                <a:ea typeface="標楷體" pitchFamily="65" charset="-120"/>
              </a:rPr>
              <a:t>一、通報責任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84213" y="1773238"/>
            <a:ext cx="89122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3200" b="1" dirty="0">
                <a:solidFill>
                  <a:srgbClr val="002060"/>
                </a:solidFill>
                <a:latin typeface="Gill Sans MT" pitchFamily="34" charset="0"/>
                <a:ea typeface="標楷體" pitchFamily="65" charset="-120"/>
              </a:rPr>
              <a:t> （一）法源依據：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3200" b="1" dirty="0">
                <a:solidFill>
                  <a:schemeClr val="tx2"/>
                </a:solidFill>
                <a:latin typeface="Gill Sans MT" pitchFamily="34" charset="0"/>
                <a:ea typeface="標楷體" pitchFamily="65" charset="-120"/>
              </a:rPr>
              <a:t>  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家庭暴力防治法第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50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條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 性侵害犯罪防治法第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條                            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 性別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平等教育法第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21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條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 兒童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及少年福利法第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34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條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dirty="0" smtClean="0">
                <a:latin typeface="標楷體" pitchFamily="65" charset="-120"/>
                <a:ea typeface="標楷體" pitchFamily="65" charset="-120"/>
              </a:rPr>
              <a:t>兒童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zh-TW" sz="2800" dirty="0" smtClean="0">
                <a:latin typeface="標楷體" pitchFamily="65" charset="-120"/>
                <a:ea typeface="標楷體" pitchFamily="65" charset="-120"/>
              </a:rPr>
              <a:t>少年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福利與權益保障</a:t>
            </a:r>
            <a:r>
              <a:rPr kumimoji="0" lang="zh-TW" altLang="zh-TW" sz="2800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</a:rPr>
              <a:t>53</a:t>
            </a:r>
            <a:r>
              <a:rPr kumimoji="0" lang="zh-TW" altLang="zh-TW" sz="2800" dirty="0" smtClean="0">
                <a:latin typeface="標楷體" pitchFamily="65" charset="-120"/>
                <a:ea typeface="標楷體" pitchFamily="65" charset="-120"/>
              </a:rPr>
              <a:t>條</a:t>
            </a:r>
            <a:endParaRPr kumimoji="0"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kumimoji="0" lang="zh-TW" altLang="en-US" sz="4000" b="1" dirty="0">
              <a:solidFill>
                <a:srgbClr val="FF0066"/>
              </a:solidFill>
              <a:latin typeface="Gill Sans MT" pitchFamily="34" charset="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kumimoji="0" lang="en-US" altLang="zh-TW" sz="4000" dirty="0">
              <a:solidFill>
                <a:srgbClr val="FF0066"/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0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543800" cy="5746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ea typeface="標楷體" pitchFamily="65" charset="-120"/>
              </a:rPr>
              <a:t>家庭暴力三級預防的工作概念</a:t>
            </a:r>
            <a:r>
              <a:rPr lang="zh-TW" altLang="en-US" sz="3500" dirty="0" smtClean="0"/>
              <a:t> </a:t>
            </a:r>
          </a:p>
        </p:txBody>
      </p:sp>
      <p:graphicFrame>
        <p:nvGraphicFramePr>
          <p:cNvPr id="21620" name="Group 11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19108568"/>
              </p:ext>
            </p:extLst>
          </p:nvPr>
        </p:nvGraphicFramePr>
        <p:xfrm>
          <a:off x="467544" y="1268760"/>
          <a:ext cx="8229600" cy="5105402"/>
        </p:xfrm>
        <a:graphic>
          <a:graphicData uri="http://schemas.openxmlformats.org/drawingml/2006/table">
            <a:tbl>
              <a:tblPr/>
              <a:tblGrid>
                <a:gridCol w="1495425"/>
                <a:gridCol w="1911350"/>
                <a:gridCol w="1309688"/>
                <a:gridCol w="3513137"/>
              </a:tblGrid>
              <a:tr h="335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預防層次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目標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運作層次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方法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783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初級預防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A.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覺醒大眾對家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庭暴力的認知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B.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倡導家庭和諧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社會層次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降低社會性的壓力源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屏除暴力合法化的現象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提倡社區協防，降低家庭孤立 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性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透過教育改變性別角色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提倡婚前教育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6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二級預防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A.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辨識暴力潛藏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因子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B.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提供監視的功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能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C.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及早發現，及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早介入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專業人員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運用風險管理的概念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發展偵測危險因子的方法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訓練醫療、社工、老師、警察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等專業人員篩選的能力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提供介入方案，以防惡化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783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三級預防（處遇計畫）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（家庭暴力已經確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定發生）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降低重複受暴的機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率，以降低被害人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可能的傷亡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專業人員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692150" indent="-3476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987425" indent="-2936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281113" indent="-2921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1598613" indent="-31591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0558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5130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29702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427413" indent="-315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急診檢傷驗傷  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緊急安置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法律協助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       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警方介入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司法訴訟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安全計畫的擬定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心理諮商（被害人、加害人、目睹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兒少）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475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兒童保護的意涵及理念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700808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孩子為主體，著重在家庭，放眼在社區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確保孩子安全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為首要。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以兒童少年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最佳利益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為考量。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重視孩子及家庭的尊嚴與權益。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尊重孩子及家庭的隱私保密性。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協助孩子穩定在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家庭社區成長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004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2492911" y="476672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3200" dirty="0" smtClean="0">
                <a:solidFill>
                  <a:srgbClr val="002060"/>
                </a:solidFill>
                <a:ea typeface="標楷體" pitchFamily="65" charset="-120"/>
              </a:rPr>
              <a:t>如何</a:t>
            </a:r>
            <a:r>
              <a:rPr kumimoji="0" lang="zh-TW" altLang="en-US" sz="3200" dirty="0">
                <a:solidFill>
                  <a:srgbClr val="002060"/>
                </a:solidFill>
                <a:ea typeface="標楷體" pitchFamily="65" charset="-120"/>
              </a:rPr>
              <a:t>辨識孩子遭受虐待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827088" y="1268413"/>
            <a:ext cx="7620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身體有明顯傷痕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瘀傷、燒燙傷、割刺傷、骨折等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身體汙穢不潔有異味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經常的飢餓，有體重過輕或過重或營養不良情形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穿著不合身或不合時令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經常出現疲倦、無精打采的模樣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訴說無人照顧及關心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意圖以衣物遮蓋傷口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恐懼、害怕與成人有身體上的接觸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排斥被留置某處或與某人獨處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外型打扮與憂慮的事情超過應有的年齡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ChangeArrowheads="1"/>
          </p:cNvSpPr>
          <p:nvPr/>
        </p:nvSpPr>
        <p:spPr bwMode="auto">
          <a:xfrm>
            <a:off x="938077" y="1628800"/>
            <a:ext cx="7696200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有立即診治需求，但未就醫或延誤就醫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不合年齡的性知識或性行為（撫摸下體行為）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害怕與異性接觸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有不明的金錢、 玩具、食物來源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對被觸摸的反應激烈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不願接近父母或其他照顧者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經常在外遊盪而不敢或不願回家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圖畫作品呈現扭曲的自我形象、低自尊心 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  (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如圖畫中扭曲的身體、渺小的自己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3768" y="456113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3200" dirty="0" smtClean="0">
                <a:solidFill>
                  <a:srgbClr val="002060"/>
                </a:solidFill>
                <a:ea typeface="標楷體" pitchFamily="65" charset="-120"/>
              </a:rPr>
              <a:t>如何</a:t>
            </a:r>
            <a:r>
              <a:rPr kumimoji="0" lang="zh-TW" altLang="en-US" sz="3200" dirty="0">
                <a:solidFill>
                  <a:srgbClr val="002060"/>
                </a:solidFill>
                <a:ea typeface="標楷體" pitchFamily="65" charset="-120"/>
              </a:rPr>
              <a:t>辨識孩子遭受虐待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52"/>
          <p:cNvSpPr>
            <a:spLocks noChangeArrowheads="1"/>
          </p:cNvSpPr>
          <p:nvPr/>
        </p:nvSpPr>
        <p:spPr bwMode="auto">
          <a:xfrm>
            <a:off x="971550" y="442913"/>
            <a:ext cx="790575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2400" b="1" i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高雄市高風險家庭、兒少保護及家庭暴力案件通報流程表</a:t>
            </a:r>
            <a:endParaRPr kumimoji="0" lang="zh-TW" altLang="en-US" sz="2400" b="1" i="1">
              <a:solidFill>
                <a:srgbClr val="0000CC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2570163" y="4475163"/>
            <a:ext cx="1281112" cy="8001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開案</a:t>
            </a:r>
            <a:endParaRPr kumimoji="0" lang="zh-TW" altLang="en-US" sz="1400">
              <a:solidFill>
                <a:srgbClr val="0000CC"/>
              </a:solidFill>
              <a:latin typeface="Tahoma" pitchFamily="34" charset="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提供高風險家庭處遇計畫與服務</a:t>
            </a:r>
            <a:endParaRPr kumimoji="0" lang="zh-TW" altLang="en-US">
              <a:solidFill>
                <a:srgbClr val="0000CC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9875" name="Line 4"/>
          <p:cNvSpPr>
            <a:spLocks noChangeShapeType="1"/>
          </p:cNvSpPr>
          <p:nvPr/>
        </p:nvSpPr>
        <p:spPr bwMode="auto">
          <a:xfrm>
            <a:off x="2992438" y="3903663"/>
            <a:ext cx="0" cy="51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76" name="Line 5"/>
          <p:cNvSpPr>
            <a:spLocks noChangeShapeType="1"/>
          </p:cNvSpPr>
          <p:nvPr/>
        </p:nvSpPr>
        <p:spPr bwMode="auto">
          <a:xfrm>
            <a:off x="5629275" y="3957638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>
            <a:off x="5207000" y="40386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78" name="AutoShape 7"/>
          <p:cNvSpPr>
            <a:spLocks noChangeArrowheads="1"/>
          </p:cNvSpPr>
          <p:nvPr/>
        </p:nvSpPr>
        <p:spPr bwMode="auto">
          <a:xfrm>
            <a:off x="2465388" y="5503863"/>
            <a:ext cx="1050925" cy="914400"/>
          </a:xfrm>
          <a:prstGeom prst="diamond">
            <a:avLst/>
          </a:prstGeom>
          <a:solidFill>
            <a:srgbClr val="FFCC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0" hangingPunct="0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評估</a:t>
            </a:r>
          </a:p>
          <a:p>
            <a:pPr eaLnBrk="0" hangingPunct="0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成效</a:t>
            </a:r>
          </a:p>
        </p:txBody>
      </p:sp>
      <p:sp>
        <p:nvSpPr>
          <p:cNvPr id="79879" name="Line 8"/>
          <p:cNvSpPr>
            <a:spLocks noChangeShapeType="1"/>
          </p:cNvSpPr>
          <p:nvPr/>
        </p:nvSpPr>
        <p:spPr bwMode="auto">
          <a:xfrm>
            <a:off x="2992438" y="52752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80" name="AutoShape 9"/>
          <p:cNvSpPr>
            <a:spLocks noChangeArrowheads="1"/>
          </p:cNvSpPr>
          <p:nvPr/>
        </p:nvSpPr>
        <p:spPr bwMode="auto">
          <a:xfrm>
            <a:off x="4786313" y="5389563"/>
            <a:ext cx="1052512" cy="914400"/>
          </a:xfrm>
          <a:prstGeom prst="diamond">
            <a:avLst/>
          </a:prstGeom>
          <a:solidFill>
            <a:srgbClr val="00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0" hangingPunct="0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評估</a:t>
            </a:r>
          </a:p>
          <a:p>
            <a:pPr eaLnBrk="0" hangingPunct="0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成效</a:t>
            </a:r>
          </a:p>
        </p:txBody>
      </p:sp>
      <p:sp>
        <p:nvSpPr>
          <p:cNvPr id="79881" name="Line 10"/>
          <p:cNvSpPr>
            <a:spLocks noChangeShapeType="1"/>
          </p:cNvSpPr>
          <p:nvPr/>
        </p:nvSpPr>
        <p:spPr bwMode="auto">
          <a:xfrm>
            <a:off x="5313363" y="51609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82" name="Line 11"/>
          <p:cNvSpPr>
            <a:spLocks noChangeShapeType="1"/>
          </p:cNvSpPr>
          <p:nvPr/>
        </p:nvSpPr>
        <p:spPr bwMode="auto">
          <a:xfrm>
            <a:off x="2992438" y="6418263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83" name="Line 12"/>
          <p:cNvSpPr>
            <a:spLocks noChangeShapeType="1"/>
          </p:cNvSpPr>
          <p:nvPr/>
        </p:nvSpPr>
        <p:spPr bwMode="auto">
          <a:xfrm>
            <a:off x="5313363" y="63039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84" name="Text Box 13"/>
          <p:cNvSpPr txBox="1">
            <a:spLocks noChangeArrowheads="1"/>
          </p:cNvSpPr>
          <p:nvPr/>
        </p:nvSpPr>
        <p:spPr bwMode="auto">
          <a:xfrm>
            <a:off x="3730625" y="6303963"/>
            <a:ext cx="844550" cy="342900"/>
          </a:xfrm>
          <a:prstGeom prst="rect">
            <a:avLst/>
          </a:prstGeom>
          <a:solidFill>
            <a:srgbClr val="33CC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0" hangingPunct="0"/>
            <a:r>
              <a:rPr kumimoji="0" lang="en-US" altLang="zh-TW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結案</a:t>
            </a:r>
          </a:p>
        </p:txBody>
      </p:sp>
      <p:sp>
        <p:nvSpPr>
          <p:cNvPr id="79885" name="Line 14"/>
          <p:cNvSpPr>
            <a:spLocks noChangeShapeType="1"/>
          </p:cNvSpPr>
          <p:nvPr/>
        </p:nvSpPr>
        <p:spPr bwMode="auto">
          <a:xfrm>
            <a:off x="2992438" y="6532563"/>
            <a:ext cx="7381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86" name="Line 15"/>
          <p:cNvSpPr>
            <a:spLocks noChangeShapeType="1"/>
          </p:cNvSpPr>
          <p:nvPr/>
        </p:nvSpPr>
        <p:spPr bwMode="auto">
          <a:xfrm flipH="1">
            <a:off x="4575175" y="6532563"/>
            <a:ext cx="7381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87" name="Line 16"/>
          <p:cNvSpPr>
            <a:spLocks noChangeShapeType="1"/>
          </p:cNvSpPr>
          <p:nvPr/>
        </p:nvSpPr>
        <p:spPr bwMode="auto">
          <a:xfrm>
            <a:off x="5840413" y="5846763"/>
            <a:ext cx="844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88" name="Line 17"/>
          <p:cNvSpPr>
            <a:spLocks noChangeShapeType="1"/>
          </p:cNvSpPr>
          <p:nvPr/>
        </p:nvSpPr>
        <p:spPr bwMode="auto">
          <a:xfrm flipV="1">
            <a:off x="6705600" y="4953000"/>
            <a:ext cx="0" cy="893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4786313" y="4303713"/>
            <a:ext cx="1154112" cy="80010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開案</a:t>
            </a:r>
            <a:endParaRPr kumimoji="0" lang="zh-TW" altLang="en-US" sz="1400">
              <a:solidFill>
                <a:srgbClr val="0000CC"/>
              </a:solidFill>
              <a:latin typeface="Tahoma" pitchFamily="34" charset="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提供家庭處遇計畫與服務</a:t>
            </a:r>
            <a:endParaRPr kumimoji="0" lang="zh-TW" altLang="en-US">
              <a:solidFill>
                <a:srgbClr val="0000CC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9890" name="Line 19"/>
          <p:cNvSpPr>
            <a:spLocks noChangeShapeType="1"/>
          </p:cNvSpPr>
          <p:nvPr/>
        </p:nvSpPr>
        <p:spPr bwMode="auto">
          <a:xfrm flipV="1">
            <a:off x="2997200" y="4191000"/>
            <a:ext cx="2209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91" name="Text Box 20"/>
          <p:cNvSpPr txBox="1">
            <a:spLocks noChangeArrowheads="1"/>
          </p:cNvSpPr>
          <p:nvPr/>
        </p:nvSpPr>
        <p:spPr bwMode="auto">
          <a:xfrm>
            <a:off x="6300788" y="4475163"/>
            <a:ext cx="844550" cy="4572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0" hangingPunct="0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轉介服務</a:t>
            </a:r>
          </a:p>
        </p:txBody>
      </p:sp>
      <p:sp>
        <p:nvSpPr>
          <p:cNvPr id="79892" name="Line 23"/>
          <p:cNvSpPr>
            <a:spLocks noChangeShapeType="1"/>
          </p:cNvSpPr>
          <p:nvPr/>
        </p:nvSpPr>
        <p:spPr bwMode="auto">
          <a:xfrm flipH="1">
            <a:off x="3155950" y="1387475"/>
            <a:ext cx="4763" cy="16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93" name="Text Box 24"/>
          <p:cNvSpPr txBox="1">
            <a:spLocks noChangeArrowheads="1"/>
          </p:cNvSpPr>
          <p:nvPr/>
        </p:nvSpPr>
        <p:spPr bwMode="auto">
          <a:xfrm>
            <a:off x="2559050" y="1773238"/>
            <a:ext cx="1265238" cy="342900"/>
          </a:xfrm>
          <a:prstGeom prst="rect">
            <a:avLst/>
          </a:prstGeom>
          <a:solidFill>
            <a:srgbClr val="99CC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高風險家庭案件</a:t>
            </a:r>
          </a:p>
        </p:txBody>
      </p:sp>
      <p:sp>
        <p:nvSpPr>
          <p:cNvPr id="79894" name="Text Box 25"/>
          <p:cNvSpPr txBox="1">
            <a:spLocks noChangeArrowheads="1"/>
          </p:cNvSpPr>
          <p:nvPr/>
        </p:nvSpPr>
        <p:spPr bwMode="auto">
          <a:xfrm>
            <a:off x="4286250" y="1773238"/>
            <a:ext cx="1149350" cy="3429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兒少保護案件</a:t>
            </a:r>
          </a:p>
        </p:txBody>
      </p:sp>
      <p:sp>
        <p:nvSpPr>
          <p:cNvPr id="79895" name="Text Box 26"/>
          <p:cNvSpPr txBox="1">
            <a:spLocks noChangeArrowheads="1"/>
          </p:cNvSpPr>
          <p:nvPr/>
        </p:nvSpPr>
        <p:spPr bwMode="auto">
          <a:xfrm>
            <a:off x="5881688" y="1700213"/>
            <a:ext cx="1160462" cy="342900"/>
          </a:xfrm>
          <a:prstGeom prst="rect">
            <a:avLst/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家庭暴力案件</a:t>
            </a:r>
          </a:p>
        </p:txBody>
      </p:sp>
      <p:sp>
        <p:nvSpPr>
          <p:cNvPr id="79896" name="Line 27"/>
          <p:cNvSpPr>
            <a:spLocks noChangeShapeType="1"/>
          </p:cNvSpPr>
          <p:nvPr/>
        </p:nvSpPr>
        <p:spPr bwMode="auto">
          <a:xfrm flipV="1">
            <a:off x="3155950" y="1539875"/>
            <a:ext cx="3311525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97" name="Line 28"/>
          <p:cNvSpPr>
            <a:spLocks noChangeShapeType="1"/>
          </p:cNvSpPr>
          <p:nvPr/>
        </p:nvSpPr>
        <p:spPr bwMode="auto">
          <a:xfrm>
            <a:off x="6480175" y="141287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98" name="Line 29"/>
          <p:cNvSpPr>
            <a:spLocks noChangeShapeType="1"/>
          </p:cNvSpPr>
          <p:nvPr/>
        </p:nvSpPr>
        <p:spPr bwMode="auto">
          <a:xfrm>
            <a:off x="4752975" y="1412875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99" name="Line 30"/>
          <p:cNvSpPr>
            <a:spLocks noChangeShapeType="1"/>
          </p:cNvSpPr>
          <p:nvPr/>
        </p:nvSpPr>
        <p:spPr bwMode="auto">
          <a:xfrm>
            <a:off x="3155950" y="162877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00" name="Line 31"/>
          <p:cNvSpPr>
            <a:spLocks noChangeShapeType="1"/>
          </p:cNvSpPr>
          <p:nvPr/>
        </p:nvSpPr>
        <p:spPr bwMode="auto">
          <a:xfrm>
            <a:off x="6480175" y="1628775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2425700" y="2420938"/>
            <a:ext cx="1476375" cy="800100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通報社會局社工科</a:t>
            </a:r>
          </a:p>
          <a:p>
            <a:pPr algn="ctr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電話：</a:t>
            </a:r>
            <a:r>
              <a:rPr kumimoji="0" lang="en-US" altLang="zh-TW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3373380-3</a:t>
            </a:r>
          </a:p>
          <a:p>
            <a:pPr algn="ctr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傳真：</a:t>
            </a:r>
            <a:r>
              <a:rPr kumimoji="0" lang="en-US" altLang="zh-TW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3303628</a:t>
            </a:r>
          </a:p>
        </p:txBody>
      </p:sp>
      <p:sp>
        <p:nvSpPr>
          <p:cNvPr id="79902" name="Line 33"/>
          <p:cNvSpPr>
            <a:spLocks noChangeShapeType="1"/>
          </p:cNvSpPr>
          <p:nvPr/>
        </p:nvSpPr>
        <p:spPr bwMode="auto">
          <a:xfrm>
            <a:off x="3155950" y="21320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03" name="Text Box 34"/>
          <p:cNvSpPr txBox="1">
            <a:spLocks noChangeArrowheads="1"/>
          </p:cNvSpPr>
          <p:nvPr/>
        </p:nvSpPr>
        <p:spPr bwMode="auto">
          <a:xfrm>
            <a:off x="4886325" y="2349500"/>
            <a:ext cx="1590675" cy="7747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保護專線：</a:t>
            </a:r>
            <a:r>
              <a:rPr kumimoji="0" lang="en-US" altLang="zh-TW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113</a:t>
            </a:r>
          </a:p>
          <a:p>
            <a:r>
              <a:rPr kumimoji="0" lang="en-US" altLang="zh-TW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</a:t>
            </a:r>
            <a:r>
              <a:rPr kumimoji="0" lang="en-US" altLang="zh-TW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小時）</a:t>
            </a:r>
          </a:p>
          <a:p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家防中心： </a:t>
            </a:r>
            <a:r>
              <a:rPr kumimoji="0" lang="en-US" altLang="zh-TW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5350113</a:t>
            </a:r>
          </a:p>
        </p:txBody>
      </p:sp>
      <p:sp>
        <p:nvSpPr>
          <p:cNvPr id="79904" name="Line 35"/>
          <p:cNvSpPr>
            <a:spLocks noChangeShapeType="1"/>
          </p:cNvSpPr>
          <p:nvPr/>
        </p:nvSpPr>
        <p:spPr bwMode="auto">
          <a:xfrm>
            <a:off x="5018088" y="21320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05" name="Line 36"/>
          <p:cNvSpPr>
            <a:spLocks noChangeShapeType="1"/>
          </p:cNvSpPr>
          <p:nvPr/>
        </p:nvSpPr>
        <p:spPr bwMode="auto">
          <a:xfrm>
            <a:off x="7543800" y="4051300"/>
            <a:ext cx="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06" name="AutoShape 37"/>
          <p:cNvSpPr>
            <a:spLocks noChangeArrowheads="1"/>
          </p:cNvSpPr>
          <p:nvPr/>
        </p:nvSpPr>
        <p:spPr bwMode="auto">
          <a:xfrm>
            <a:off x="2559050" y="3500438"/>
            <a:ext cx="850900" cy="611187"/>
          </a:xfrm>
          <a:prstGeom prst="diamond">
            <a:avLst/>
          </a:prstGeom>
          <a:solidFill>
            <a:srgbClr val="FF00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初篩</a:t>
            </a:r>
          </a:p>
          <a:p>
            <a:endParaRPr kumimoji="0" lang="en-US" altLang="zh-TW" sz="120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9907" name="Line 38"/>
          <p:cNvSpPr>
            <a:spLocks noChangeShapeType="1"/>
          </p:cNvSpPr>
          <p:nvPr/>
        </p:nvSpPr>
        <p:spPr bwMode="auto">
          <a:xfrm>
            <a:off x="2963863" y="32448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08" name="AutoShape 39"/>
          <p:cNvSpPr>
            <a:spLocks noChangeArrowheads="1"/>
          </p:cNvSpPr>
          <p:nvPr/>
        </p:nvSpPr>
        <p:spPr bwMode="auto">
          <a:xfrm>
            <a:off x="5216525" y="3213100"/>
            <a:ext cx="901700" cy="768350"/>
          </a:xfrm>
          <a:prstGeom prst="diamond">
            <a:avLst/>
          </a:prstGeom>
          <a:solidFill>
            <a:srgbClr val="00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接案</a:t>
            </a:r>
          </a:p>
          <a:p>
            <a:pPr algn="ctr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調查</a:t>
            </a:r>
          </a:p>
        </p:txBody>
      </p:sp>
      <p:sp>
        <p:nvSpPr>
          <p:cNvPr id="79909" name="Line 40"/>
          <p:cNvSpPr>
            <a:spLocks noChangeShapeType="1"/>
          </p:cNvSpPr>
          <p:nvPr/>
        </p:nvSpPr>
        <p:spPr bwMode="auto">
          <a:xfrm>
            <a:off x="5695950" y="29273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10" name="Line 41"/>
          <p:cNvSpPr>
            <a:spLocks noChangeShapeType="1"/>
          </p:cNvSpPr>
          <p:nvPr/>
        </p:nvSpPr>
        <p:spPr bwMode="auto">
          <a:xfrm>
            <a:off x="5207000" y="4046538"/>
            <a:ext cx="2320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11" name="Line 42"/>
          <p:cNvSpPr>
            <a:spLocks noChangeShapeType="1"/>
          </p:cNvSpPr>
          <p:nvPr/>
        </p:nvSpPr>
        <p:spPr bwMode="auto">
          <a:xfrm>
            <a:off x="2062163" y="4148138"/>
            <a:ext cx="914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12" name="Text Box 43"/>
          <p:cNvSpPr txBox="1">
            <a:spLocks noChangeArrowheads="1"/>
          </p:cNvSpPr>
          <p:nvPr/>
        </p:nvSpPr>
        <p:spPr bwMode="auto">
          <a:xfrm>
            <a:off x="1428750" y="4448175"/>
            <a:ext cx="844550" cy="40005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不開案</a:t>
            </a:r>
          </a:p>
        </p:txBody>
      </p:sp>
      <p:sp>
        <p:nvSpPr>
          <p:cNvPr id="79913" name="Line 44"/>
          <p:cNvSpPr>
            <a:spLocks noChangeShapeType="1"/>
          </p:cNvSpPr>
          <p:nvPr/>
        </p:nvSpPr>
        <p:spPr bwMode="auto">
          <a:xfrm>
            <a:off x="2066925" y="41560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14" name="Line 45"/>
          <p:cNvSpPr>
            <a:spLocks noChangeShapeType="1"/>
          </p:cNvSpPr>
          <p:nvPr/>
        </p:nvSpPr>
        <p:spPr bwMode="auto">
          <a:xfrm>
            <a:off x="6081713" y="2060575"/>
            <a:ext cx="0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15" name="Text Box 46"/>
          <p:cNvSpPr txBox="1">
            <a:spLocks noChangeArrowheads="1"/>
          </p:cNvSpPr>
          <p:nvPr/>
        </p:nvSpPr>
        <p:spPr bwMode="auto">
          <a:xfrm>
            <a:off x="1447800" y="4941888"/>
            <a:ext cx="844550" cy="40005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轉介服務</a:t>
            </a:r>
          </a:p>
        </p:txBody>
      </p:sp>
      <p:sp>
        <p:nvSpPr>
          <p:cNvPr id="79916" name="Text Box 47"/>
          <p:cNvSpPr txBox="1">
            <a:spLocks noChangeArrowheads="1"/>
          </p:cNvSpPr>
          <p:nvPr/>
        </p:nvSpPr>
        <p:spPr bwMode="auto">
          <a:xfrm>
            <a:off x="7343775" y="4437063"/>
            <a:ext cx="684213" cy="400050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0" hangingPunct="0"/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不開案</a:t>
            </a:r>
          </a:p>
        </p:txBody>
      </p:sp>
      <p:sp>
        <p:nvSpPr>
          <p:cNvPr id="79917" name="Line 48"/>
          <p:cNvSpPr>
            <a:spLocks noChangeShapeType="1"/>
          </p:cNvSpPr>
          <p:nvPr/>
        </p:nvSpPr>
        <p:spPr bwMode="auto">
          <a:xfrm>
            <a:off x="1822450" y="5978525"/>
            <a:ext cx="649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18" name="Line 49"/>
          <p:cNvSpPr>
            <a:spLocks noChangeShapeType="1"/>
          </p:cNvSpPr>
          <p:nvPr/>
        </p:nvSpPr>
        <p:spPr bwMode="auto">
          <a:xfrm flipV="1">
            <a:off x="1831975" y="5356225"/>
            <a:ext cx="635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19" name="Line 54"/>
          <p:cNvSpPr>
            <a:spLocks noChangeShapeType="1"/>
          </p:cNvSpPr>
          <p:nvPr/>
        </p:nvSpPr>
        <p:spPr bwMode="auto">
          <a:xfrm flipV="1">
            <a:off x="3160713" y="1608138"/>
            <a:ext cx="330993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20" name="Line 55"/>
          <p:cNvSpPr>
            <a:spLocks noChangeShapeType="1"/>
          </p:cNvSpPr>
          <p:nvPr/>
        </p:nvSpPr>
        <p:spPr bwMode="auto">
          <a:xfrm>
            <a:off x="67056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921" name="Text Box 21"/>
          <p:cNvSpPr txBox="1">
            <a:spLocks noChangeArrowheads="1"/>
          </p:cNvSpPr>
          <p:nvPr/>
        </p:nvSpPr>
        <p:spPr bwMode="auto">
          <a:xfrm>
            <a:off x="2555875" y="1052513"/>
            <a:ext cx="1008063" cy="3429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責任通報者</a:t>
            </a:r>
            <a:endParaRPr kumimoji="0" lang="zh-TW" altLang="en-US">
              <a:solidFill>
                <a:srgbClr val="0000CC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9922" name="Text Box 22"/>
          <p:cNvSpPr txBox="1">
            <a:spLocks noChangeArrowheads="1"/>
          </p:cNvSpPr>
          <p:nvPr/>
        </p:nvSpPr>
        <p:spPr bwMode="auto">
          <a:xfrm>
            <a:off x="3840163" y="1052513"/>
            <a:ext cx="1884362" cy="3429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里幹事、公寓大廈管理員</a:t>
            </a:r>
          </a:p>
        </p:txBody>
      </p:sp>
      <p:sp>
        <p:nvSpPr>
          <p:cNvPr id="79923" name="Text Box 53"/>
          <p:cNvSpPr txBox="1">
            <a:spLocks noChangeArrowheads="1"/>
          </p:cNvSpPr>
          <p:nvPr/>
        </p:nvSpPr>
        <p:spPr bwMode="auto">
          <a:xfrm>
            <a:off x="6015038" y="1052513"/>
            <a:ext cx="717550" cy="342900"/>
          </a:xfrm>
          <a:prstGeom prst="rect">
            <a:avLst/>
          </a:prstGeom>
          <a:solidFill>
            <a:srgbClr val="99CC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ㄧ般人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7543800" cy="792162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ea typeface="標楷體" pitchFamily="65" charset="-120"/>
              </a:rPr>
              <a:t>聯絡方式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2695" y="1484784"/>
            <a:ext cx="8229600" cy="4389437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家防中心        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535-5920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家庭關懷專線    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535-0885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男性關懷專線		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0800-013999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全國保護專線		   </a:t>
            </a:r>
            <a:r>
              <a:rPr lang="en-US" altLang="zh-TW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113</a:t>
            </a:r>
            <a:r>
              <a:rPr lang="zh-TW" altLang="en-US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110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外籍配偶諮詢專線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0800-088885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家防中心網站  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safesex.kcg.gov.tw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5588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標題 1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143000"/>
          </a:xfrm>
        </p:spPr>
        <p:txBody>
          <a:bodyPr/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四、性侵害防治宣導</a:t>
            </a:r>
          </a:p>
        </p:txBody>
      </p:sp>
      <p:sp>
        <p:nvSpPr>
          <p:cNvPr id="83970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（一）何謂強制性交？</a:t>
            </a:r>
            <a:endParaRPr lang="en-US" altLang="zh-TW" sz="28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2800" dirty="0" smtClean="0">
                <a:latin typeface="Gill Sans MT" pitchFamily="34" charset="0"/>
                <a:ea typeface="標楷體" pitchFamily="65" charset="-120"/>
              </a:rPr>
              <a:t>  係指未經同意的以性器進入（口腔、肛門、陰道），或是以其他身體部位或器物進入他人之性器、肛門之行為，特別是有意圖性犯罪的攻擊行為包含其中時。</a:t>
            </a:r>
            <a:endParaRPr lang="en-US" altLang="zh-TW" sz="2800" dirty="0" smtClean="0">
              <a:latin typeface="Gill Sans MT" pitchFamily="34" charset="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2800" dirty="0" smtClean="0">
                <a:solidFill>
                  <a:srgbClr val="002060"/>
                </a:solidFill>
                <a:latin typeface="Gill Sans MT" pitchFamily="34" charset="0"/>
                <a:ea typeface="標楷體" pitchFamily="65" charset="-120"/>
              </a:rPr>
              <a:t>（二）何謂強制猥褻？</a:t>
            </a:r>
            <a:endParaRPr lang="en-US" altLang="zh-TW" sz="2800" dirty="0" smtClean="0">
              <a:solidFill>
                <a:srgbClr val="002060"/>
              </a:solidFill>
              <a:latin typeface="Gill Sans MT" pitchFamily="34" charset="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2800" dirty="0" smtClean="0">
                <a:latin typeface="Gill Sans MT" pitchFamily="34" charset="0"/>
                <a:ea typeface="標楷體" pitchFamily="65" charset="-120"/>
              </a:rPr>
              <a:t>   為了滿足性慾，違反他人意願對他人從事親吻、撫摸等肢體接觸。</a:t>
            </a:r>
          </a:p>
          <a:p>
            <a:pPr>
              <a:buFont typeface="Wingdings 2" pitchFamily="18" charset="2"/>
              <a:buNone/>
            </a:pPr>
            <a:endParaRPr lang="en-US" altLang="zh-TW" sz="2400" dirty="0" smtClean="0">
              <a:latin typeface="Gill Sans MT" pitchFamily="34" charset="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endParaRPr lang="en-US" altLang="zh-TW" sz="2400" dirty="0" smtClean="0">
              <a:latin typeface="Gill Sans MT" pitchFamily="34" charset="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683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（三）</a:t>
            </a:r>
            <a:r>
              <a:rPr lang="zh-TW" alt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性侵害犯罪原則上均屬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dirty="0" smtClean="0">
                <a:solidFill>
                  <a:srgbClr val="F957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非告訴乃論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6018" name="內容版面配置區 2"/>
          <p:cNvSpPr>
            <a:spLocks noGrp="1"/>
          </p:cNvSpPr>
          <p:nvPr>
            <p:ph sz="quarter" idx="1"/>
          </p:nvPr>
        </p:nvSpPr>
        <p:spPr>
          <a:xfrm>
            <a:off x="1043608" y="1988840"/>
            <a:ext cx="8229600" cy="4389437"/>
          </a:xfrm>
        </p:spPr>
        <p:txBody>
          <a:bodyPr/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例外：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夫妻間的強制性交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相對人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歲以下，被害人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歲以下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因兩情相悅而發生性行為</a:t>
            </a:r>
            <a:endParaRPr lang="zh-TW" altLang="en-US" sz="3200" dirty="0" smtClean="0">
              <a:latin typeface="Gill Sans MT" pitchFamily="34" charset="0"/>
              <a:ea typeface="微軟正黑體" pitchFamily="34" charset="-120"/>
            </a:endParaRP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法理定義</a:t>
            </a:r>
            <a:endParaRPr lang="en-US" altLang="zh-TW" sz="40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8066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836712"/>
            <a:ext cx="732790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8550" name="Group 118"/>
          <p:cNvGraphicFramePr>
            <a:graphicFrameLocks noGrp="1"/>
          </p:cNvGraphicFramePr>
          <p:nvPr/>
        </p:nvGraphicFramePr>
        <p:xfrm>
          <a:off x="1187450" y="1844675"/>
          <a:ext cx="7075488" cy="4254499"/>
        </p:xfrm>
        <a:graphic>
          <a:graphicData uri="http://schemas.openxmlformats.org/drawingml/2006/table">
            <a:tbl>
              <a:tblPr/>
              <a:tblGrid>
                <a:gridCol w="533400"/>
                <a:gridCol w="1066800"/>
                <a:gridCol w="1066800"/>
                <a:gridCol w="3429000"/>
                <a:gridCol w="979488"/>
              </a:tblGrid>
              <a:tr h="1247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別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一方年齡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他方年齡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法律規定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95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意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16歲以下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16歲以下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告訴乃論，得互告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需通報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0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16-18歲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告訴乃論(年紀小者得告年紀大者）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需通報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18歲以上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非告訴乃論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需通報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16-20歲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任何年齡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非屬妨礙性自主，得以和誘罪提出告訴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不需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007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非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意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任何年齡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任何年齡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非告訴乃論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需通報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小於14歲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任何年齡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加重其刑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需通報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（四）</a:t>
            </a:r>
            <a:r>
              <a:rPr lang="zh-TW" alt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疑似性侵害的指標</a:t>
            </a:r>
            <a:endParaRPr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229600" cy="493776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身體出現的狀況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44500" lvl="1" indent="-169863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外生殖器部位（肛門、陰道、會陰等） 有瘀傷、撕裂傷、腫脹、破皮或流血等情形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44500" lvl="1" indent="-169863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排尿或排便時疼痛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44500" lvl="1" indent="-169863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走路或坐下困難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44500" lvl="1" indent="-169863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生殖器疼痛或搔癢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44500" lvl="1" indent="-169863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衣物有污漬或血跡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44500" lvl="1" indent="-169863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罹患性病或懷孕</a:t>
            </a:r>
            <a:endParaRPr lang="fr-CA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1143000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（二）未義務通報罰則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296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教育人員對未滿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歲的兒童及少年知悉後，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小時內義務通報責任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未依兒童及少年福利法第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條通報者，處新台幣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6000~30000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元罰鍰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學校人員「知悉疑似」 （無須調查）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校園性侵害、性騷擾或性霸凌事件後，有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小時內義務通報的責任，未依第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條通報者，處新台幣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30000~150000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元罰鍰，未通報導致再度發生事件，予以解聘或免職。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3200" b="1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188" y="1484313"/>
            <a:ext cx="8229600" cy="438943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行為舉止異常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66700" lvl="1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害怕與異性接觸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66700" lvl="1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害怕學校的健康檢查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66700" lvl="1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不喜歡參加體能活動或體育課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66700" lvl="1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出現奇特或不尋常的性行為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66700" lvl="1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言語上表達受到侵害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66700" lvl="1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極度害怕身體與他人接觸</a:t>
            </a:r>
            <a:endParaRPr lang="fr-CA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sz="2800" dirty="0" smtClean="0">
              <a:latin typeface="Gill Sans MT" pitchFamily="34" charset="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五、高風險家庭</a:t>
            </a:r>
          </a:p>
        </p:txBody>
      </p:sp>
      <p:sp>
        <p:nvSpPr>
          <p:cNvPr id="96258" name="內容版面配置區 2"/>
          <p:cNvSpPr>
            <a:spLocks noGrp="1"/>
          </p:cNvSpPr>
          <p:nvPr>
            <p:ph sz="quarter" idx="1"/>
          </p:nvPr>
        </p:nvSpPr>
        <p:spPr>
          <a:xfrm>
            <a:off x="611188" y="1989138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（一）何謂高風險家庭？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極有可能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發生</a:t>
            </a:r>
            <a:r>
              <a:rPr lang="zh-TW" altLang="en-US" sz="2800" u="sng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兒少虐待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u="sng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家庭暴力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800" u="sng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性侵害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2800" dirty="0" smtClean="0">
              <a:solidFill>
                <a:srgbClr val="1C047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  件的家庭。</a:t>
            </a:r>
          </a:p>
          <a:p>
            <a:r>
              <a:rPr lang="en-US" altLang="zh-TW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因為家庭</a:t>
            </a:r>
            <a:r>
              <a:rPr lang="zh-TW" altLang="en-US" sz="2800" u="sng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遭逢變故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800" u="sng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功能不健全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，而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影響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家內</a:t>
            </a:r>
            <a:endParaRPr lang="en-US" altLang="zh-TW" sz="2800" dirty="0" smtClean="0">
              <a:solidFill>
                <a:srgbClr val="1C047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  兒童及少年受照顧狀況及身心正常發展之家庭。</a:t>
            </a:r>
            <a:endParaRPr lang="en-US" altLang="zh-TW" sz="2800" dirty="0" smtClean="0">
              <a:solidFill>
                <a:srgbClr val="1C047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又缺乏有力的支持系統和足夠的資源來處理危機。</a:t>
            </a:r>
          </a:p>
          <a:p>
            <a:pPr>
              <a:buFont typeface="Wingdings 2" pitchFamily="18" charset="2"/>
              <a:buNone/>
            </a:pPr>
            <a:endParaRPr lang="zh-TW" altLang="en-US" sz="3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3600"/>
            <a:ext cx="7150100" cy="525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ea typeface="標楷體" pitchFamily="65" charset="-120"/>
              </a:rPr>
              <a:t>高風險家庭實施計畫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ea typeface="標楷體" pitchFamily="65" charset="-120"/>
              </a:rPr>
              <a:t>定位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ea typeface="標楷體" pitchFamily="65" charset="-120"/>
              </a:rPr>
              <a:t>:</a:t>
            </a:r>
            <a:b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70C0"/>
                </a:solidFill>
                <a:ea typeface="標楷體" pitchFamily="65" charset="-120"/>
              </a:rPr>
              <a:t>以</a:t>
            </a:r>
            <a:r>
              <a:rPr lang="zh-TW" altLang="en-US" sz="2800" b="1" dirty="0">
                <a:solidFill>
                  <a:srgbClr val="0070C0"/>
                </a:solidFill>
                <a:ea typeface="標楷體" pitchFamily="65" charset="-120"/>
              </a:rPr>
              <a:t>事前預防勝於事後補救之觀點，</a:t>
            </a:r>
            <a:r>
              <a:rPr lang="zh-TW" altLang="en-US" sz="2800" b="1" dirty="0">
                <a:ea typeface="標楷體" pitchFamily="65" charset="-120"/>
              </a:rPr>
              <a:t>及早篩選</a:t>
            </a:r>
            <a:r>
              <a:rPr lang="zh-TW" altLang="en-US" sz="2800" b="1" dirty="0">
                <a:solidFill>
                  <a:srgbClr val="0070C0"/>
                </a:solidFill>
                <a:ea typeface="標楷體" pitchFamily="65" charset="-120"/>
              </a:rPr>
              <a:t>並提供預防性服務，期待積極預防兒虐、家暴及性侵害事件之發生。</a:t>
            </a:r>
            <a:r>
              <a:rPr lang="zh-TW" altLang="en-US" sz="3200" b="1" dirty="0">
                <a:solidFill>
                  <a:srgbClr val="0070C0"/>
                </a:solidFill>
                <a:ea typeface="標楷體" pitchFamily="65" charset="-120"/>
              </a:rPr>
              <a:t/>
            </a:r>
            <a:br>
              <a:rPr lang="zh-TW" altLang="en-US" sz="3200" b="1" dirty="0">
                <a:solidFill>
                  <a:srgbClr val="0070C0"/>
                </a:solidFill>
                <a:ea typeface="標楷體" pitchFamily="65" charset="-120"/>
              </a:rPr>
            </a:br>
            <a:endParaRPr lang="zh-TW" altLang="en-US" sz="3200" dirty="0">
              <a:solidFill>
                <a:schemeClr val="accent1">
                  <a:lumMod val="75000"/>
                </a:schemeClr>
              </a:solidFill>
              <a:ea typeface="標楷體" pitchFamily="65" charset="-120"/>
            </a:endParaRPr>
          </a:p>
        </p:txBody>
      </p:sp>
      <p:pic>
        <p:nvPicPr>
          <p:cNvPr id="36867" name="圖片 7" descr="未命名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748587" cy="41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343600" y="5366874"/>
            <a:ext cx="1368152" cy="369332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solidFill>
                  <a:schemeClr val="tx2"/>
                </a:solidFill>
                <a:latin typeface="Comic Sans MS" pitchFamily="66" charset="0"/>
              </a:rPr>
              <a:t>殺子後自殺</a:t>
            </a:r>
          </a:p>
        </p:txBody>
      </p:sp>
    </p:spTree>
    <p:extLst>
      <p:ext uri="{BB962C8B-B14F-4D97-AF65-F5344CB8AC3E}">
        <p14:creationId xmlns:p14="http://schemas.microsoft.com/office/powerpoint/2010/main" val="90231605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400800" cy="91440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（二）高風險家庭辨識指標</a:t>
            </a:r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2689E-CBE9-4DDE-8C82-A97014987FEE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98307" name="Rectangle 7"/>
          <p:cNvSpPr>
            <a:spLocks noChangeArrowheads="1"/>
          </p:cNvSpPr>
          <p:nvPr/>
        </p:nvSpPr>
        <p:spPr bwMode="auto">
          <a:xfrm>
            <a:off x="323850" y="1484313"/>
            <a:ext cx="8382000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marL="0" indent="0">
              <a:defRPr/>
            </a:pPr>
            <a:r>
              <a:rPr kumimoji="0" lang="en-US" altLang="zh-TW" sz="2400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1.</a:t>
            </a:r>
            <a:r>
              <a:rPr kumimoji="0" lang="zh-TW" altLang="zh-TW" sz="2400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家庭</a:t>
            </a:r>
            <a:r>
              <a:rPr kumimoji="0" lang="zh-TW" altLang="zh-TW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成員關係紊亂或家庭衝突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，</a:t>
            </a:r>
            <a:r>
              <a:rPr kumimoji="0" lang="zh-TW" altLang="zh-TW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如家中成人時常</a:t>
            </a:r>
            <a:r>
              <a:rPr kumimoji="0" lang="zh-TW" altLang="zh-TW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劇烈爭吵</a:t>
            </a:r>
            <a:r>
              <a:rPr kumimoji="0" lang="zh-TW" altLang="zh-TW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、無婚姻關係帶年幼子女與人</a:t>
            </a:r>
            <a:r>
              <a:rPr kumimoji="0" lang="zh-TW" altLang="zh-TW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同居</a:t>
            </a:r>
            <a:r>
              <a:rPr kumimoji="0" lang="zh-TW" altLang="zh-TW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、或有</a:t>
            </a:r>
            <a:r>
              <a:rPr kumimoji="0" lang="zh-TW" altLang="zh-TW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離家出走</a:t>
            </a:r>
            <a:r>
              <a:rPr kumimoji="0" lang="zh-TW" altLang="zh-TW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之念頭者等</a:t>
            </a:r>
            <a:r>
              <a:rPr kumimoji="0" lang="zh-TW" altLang="zh-TW" sz="2400" dirty="0" smtClean="0">
                <a:solidFill>
                  <a:srgbClr val="1C0476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以致影響兒少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日常生活食衣住行育醫等受</a:t>
            </a:r>
            <a:r>
              <a:rPr lang="zh-TW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照顧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情況及妨害身心正常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發展（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親職諮詢專線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3878970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3879626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kumimoji="0" lang="en-US" altLang="zh-TW" sz="2400" dirty="0">
              <a:solidFill>
                <a:srgbClr val="1C0476"/>
              </a:solidFill>
              <a:latin typeface="Arial" charset="0"/>
              <a:ea typeface="標楷體" pitchFamily="65" charset="-12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kumimoji="0" lang="en-US" altLang="zh-TW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2.</a:t>
            </a:r>
            <a:r>
              <a:rPr kumimoji="0" lang="zh-TW" altLang="en-US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家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中兒童少年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父母或主要照顧者罹患</a:t>
            </a:r>
            <a:r>
              <a:rPr kumimoji="0" lang="zh-TW" altLang="en-US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精神疾病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、</a:t>
            </a:r>
            <a:r>
              <a:rPr kumimoji="0" lang="zh-TW" altLang="en-US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酒癮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、</a:t>
            </a:r>
            <a:r>
              <a:rPr kumimoji="0" lang="zh-TW" altLang="en-US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藥癮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並未就醫或未持續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就醫</a:t>
            </a:r>
            <a:r>
              <a:rPr lang="zh-TW" altLang="zh-TW" sz="2400" dirty="0" smtClean="0">
                <a:solidFill>
                  <a:srgbClr val="0070C0"/>
                </a:solidFill>
                <a:ea typeface="標楷體" pitchFamily="65" charset="-120"/>
              </a:rPr>
              <a:t>，以致影響兒少</a:t>
            </a:r>
            <a:r>
              <a:rPr lang="zh-TW" altLang="en-US" sz="2400" dirty="0" smtClean="0">
                <a:solidFill>
                  <a:srgbClr val="0070C0"/>
                </a:solidFill>
                <a:ea typeface="標楷體" pitchFamily="65" charset="-120"/>
              </a:rPr>
              <a:t>受照顧及身心正常發展（警政、消防、衛政醫療）</a:t>
            </a:r>
            <a:endParaRPr kumimoji="0" lang="en-US" altLang="zh-TW" sz="2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kumimoji="0" lang="en-US" altLang="zh-TW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3.</a:t>
            </a:r>
            <a:r>
              <a:rPr kumimoji="0" lang="zh-TW" altLang="en-US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家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中兒童少年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父母或主要照顧者有</a:t>
            </a:r>
            <a:r>
              <a:rPr kumimoji="0" lang="zh-TW" altLang="en-US" sz="2400" u="sng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自殺風險個案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，</a:t>
            </a:r>
            <a:r>
              <a:rPr kumimoji="0" lang="zh-TW" altLang="en-US" sz="2400" u="sng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尚未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強迫、引誘、容留或媒介兒童及少年為自殺</a:t>
            </a:r>
            <a:r>
              <a:rPr kumimoji="0" lang="zh-TW" altLang="en-US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行為</a:t>
            </a:r>
            <a:r>
              <a:rPr lang="zh-TW" altLang="zh-TW" sz="2400" dirty="0" smtClean="0">
                <a:solidFill>
                  <a:srgbClr val="0070C0"/>
                </a:solidFill>
                <a:ea typeface="標楷體" pitchFamily="65" charset="-120"/>
              </a:rPr>
              <a:t>惟影響兒少日常生活食衣住行育醫等照顧者功能者。</a:t>
            </a:r>
            <a:r>
              <a:rPr lang="zh-TW" altLang="en-US" sz="2400" dirty="0" smtClean="0">
                <a:solidFill>
                  <a:srgbClr val="0070C0"/>
                </a:solidFill>
                <a:ea typeface="標楷體" pitchFamily="65" charset="-120"/>
              </a:rPr>
              <a:t>（社區心理衛生中心、自殺防治中心）</a:t>
            </a:r>
            <a:endParaRPr kumimoji="0" lang="en-US" altLang="zh-TW" sz="2400" dirty="0">
              <a:solidFill>
                <a:srgbClr val="1C0476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400800" cy="91440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（二）高風險家庭辨識指標</a:t>
            </a:r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2689E-CBE9-4DDE-8C82-A97014987FEE}" type="slidenum">
              <a:rPr lang="en-US" altLang="zh-TW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98307" name="Rectangle 7"/>
          <p:cNvSpPr>
            <a:spLocks noChangeArrowheads="1"/>
          </p:cNvSpPr>
          <p:nvPr/>
        </p:nvSpPr>
        <p:spPr bwMode="auto">
          <a:xfrm>
            <a:off x="323850" y="1484313"/>
            <a:ext cx="8382000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kumimoji="0" lang="en-US" altLang="zh-TW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4.</a:t>
            </a:r>
            <a:r>
              <a:rPr kumimoji="0" lang="zh-TW" altLang="en-US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因</a:t>
            </a:r>
            <a:r>
              <a:rPr kumimoji="0" lang="zh-TW" altLang="en-US" sz="2400" u="sng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貧困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、</a:t>
            </a:r>
            <a:r>
              <a:rPr kumimoji="0" lang="zh-TW" altLang="en-US" sz="2400" u="sng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單親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、</a:t>
            </a:r>
            <a:r>
              <a:rPr kumimoji="0" lang="zh-TW" altLang="en-US" sz="2400" u="sng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隔代教</a:t>
            </a:r>
            <a:r>
              <a:rPr kumimoji="0" lang="zh-TW" altLang="en-US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養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或其他不利</a:t>
            </a:r>
            <a:r>
              <a:rPr kumimoji="0" lang="zh-TW" altLang="en-US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因素</a:t>
            </a:r>
            <a:r>
              <a:rPr lang="zh-TW" altLang="zh-TW" sz="2400" dirty="0" smtClean="0">
                <a:solidFill>
                  <a:srgbClr val="0070C0"/>
                </a:solidFill>
                <a:ea typeface="標楷體" pitchFamily="65" charset="-120"/>
              </a:rPr>
              <a:t>，以致影響兒少日常生活食衣住行育醫等照顧者功能者。</a:t>
            </a:r>
            <a:r>
              <a:rPr lang="zh-TW" altLang="en-US" sz="2400" dirty="0" smtClean="0">
                <a:solidFill>
                  <a:srgbClr val="0070C0"/>
                </a:solidFill>
                <a:ea typeface="標楷體" pitchFamily="65" charset="-120"/>
              </a:rPr>
              <a:t>（區公所、社會救助科、慈善會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 dirty="0" smtClean="0">
                <a:solidFill>
                  <a:srgbClr val="0070C0"/>
                </a:solidFill>
                <a:ea typeface="標楷體" pitchFamily="65" charset="-120"/>
              </a:rPr>
              <a:t>）</a:t>
            </a:r>
            <a:endParaRPr kumimoji="0" lang="en-US" altLang="zh-TW" sz="2400" dirty="0">
              <a:solidFill>
                <a:srgbClr val="1C0476"/>
              </a:solidFill>
              <a:latin typeface="Arial" charset="0"/>
              <a:ea typeface="標楷體" pitchFamily="65" charset="-12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kumimoji="0" lang="en-US" altLang="zh-TW" sz="2400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5.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非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自願性</a:t>
            </a:r>
            <a:r>
              <a:rPr kumimoji="0" lang="zh-TW" altLang="en-US" sz="2400" u="sng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失業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或重複失業者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，負擔家計者遭裁員、資遣、強迫退休</a:t>
            </a:r>
            <a:r>
              <a:rPr kumimoji="0" lang="zh-TW" altLang="en-US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等</a:t>
            </a:r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，以致影響兒少日常生活食衣住行育醫等照顧者功能者。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（區公所、社會救助科、就業服務站、職訓中心、非正式支持系統）</a:t>
            </a:r>
            <a:endParaRPr lang="en-US" altLang="zh-TW" sz="2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負擔</a:t>
            </a: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家計者</a:t>
            </a:r>
            <a:r>
              <a:rPr kumimoji="0" lang="zh-TW" altLang="en-US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死亡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、</a:t>
            </a:r>
            <a:r>
              <a:rPr kumimoji="0" lang="zh-TW" altLang="en-US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出走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、</a:t>
            </a:r>
            <a:r>
              <a:rPr kumimoji="0" lang="zh-TW" altLang="en-US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重病</a:t>
            </a:r>
            <a:r>
              <a:rPr kumimoji="0" lang="zh-TW" altLang="en-US" sz="2400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、</a:t>
            </a:r>
            <a:r>
              <a:rPr kumimoji="0" lang="zh-TW" altLang="en-US" sz="2400" u="sng" dirty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入獄服刑</a:t>
            </a:r>
            <a:r>
              <a:rPr kumimoji="0" lang="zh-TW" altLang="en-US" sz="2400" dirty="0" smtClean="0">
                <a:solidFill>
                  <a:srgbClr val="1C0476"/>
                </a:solidFill>
                <a:latin typeface="Arial" charset="0"/>
                <a:ea typeface="標楷體" pitchFamily="65" charset="-120"/>
              </a:rPr>
              <a:t>等</a:t>
            </a:r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，以致影響兒少日常生活食衣住行育醫等照顧者功能者。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（寄養、安置）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5000"/>
            </a:pPr>
            <a:endParaRPr kumimoji="0" lang="en-US" altLang="zh-TW" sz="2400" dirty="0">
              <a:solidFill>
                <a:srgbClr val="1C0476"/>
              </a:solidFill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955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 idx="4294967295"/>
          </p:nvPr>
        </p:nvSpPr>
        <p:spPr>
          <a:xfrm>
            <a:off x="1314970" y="0"/>
            <a:ext cx="6370637" cy="719138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C00000"/>
                </a:solidFill>
                <a:ea typeface="標楷體" pitchFamily="65" charset="-120"/>
              </a:rPr>
              <a:t>本市高風險家庭轉介處遇流程</a:t>
            </a:r>
          </a:p>
        </p:txBody>
      </p:sp>
      <p:sp>
        <p:nvSpPr>
          <p:cNvPr id="45059" name="AutoShape 5"/>
          <p:cNvSpPr>
            <a:spLocks noChangeAspect="1" noChangeArrowheads="1"/>
          </p:cNvSpPr>
          <p:nvPr/>
        </p:nvSpPr>
        <p:spPr bwMode="auto">
          <a:xfrm>
            <a:off x="1187450" y="1971675"/>
            <a:ext cx="684053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grpSp>
        <p:nvGrpSpPr>
          <p:cNvPr id="45060" name="群組 45"/>
          <p:cNvGrpSpPr>
            <a:grpSpLocks/>
          </p:cNvGrpSpPr>
          <p:nvPr/>
        </p:nvGrpSpPr>
        <p:grpSpPr bwMode="auto">
          <a:xfrm>
            <a:off x="468313" y="836613"/>
            <a:ext cx="8351837" cy="6021387"/>
            <a:chOff x="539552" y="980728"/>
            <a:chExt cx="8352929" cy="5544615"/>
          </a:xfrm>
        </p:grpSpPr>
        <p:sp>
          <p:nvSpPr>
            <p:cNvPr id="45071" name="AutoShape 5"/>
            <p:cNvSpPr>
              <a:spLocks noChangeAspect="1" noChangeArrowheads="1"/>
            </p:cNvSpPr>
            <p:nvPr/>
          </p:nvSpPr>
          <p:spPr bwMode="auto">
            <a:xfrm>
              <a:off x="539552" y="980728"/>
              <a:ext cx="8352929" cy="5544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45072" name="Text Box 6"/>
            <p:cNvSpPr txBox="1">
              <a:spLocks noChangeArrowheads="1"/>
            </p:cNvSpPr>
            <p:nvPr/>
          </p:nvSpPr>
          <p:spPr bwMode="auto">
            <a:xfrm>
              <a:off x="1521828" y="1013686"/>
              <a:ext cx="6616646" cy="6964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一、社政、教育、民政、警政、衛生、勞政等單位</a:t>
              </a:r>
              <a:r>
                <a:rPr lang="zh-TW" altLang="en-US" sz="1800">
                  <a:solidFill>
                    <a:srgbClr val="0000CC"/>
                  </a:solidFill>
                  <a:ea typeface="標楷體" pitchFamily="65" charset="-120"/>
                </a:rPr>
                <a:t>與一般民眾</a:t>
              </a:r>
              <a:endParaRPr lang="zh-TW" altLang="en-US" sz="1800">
                <a:solidFill>
                  <a:srgbClr val="0000CC"/>
                </a:solidFill>
                <a:latin typeface="Tahoma" pitchFamily="34" charset="0"/>
                <a:ea typeface="標楷體" pitchFamily="65" charset="-120"/>
              </a:endParaRPr>
            </a:p>
            <a:p>
              <a:pPr eaLnBrk="1" hangingPunct="1">
                <a:lnSpc>
                  <a:spcPts val="2163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二、社會局：尚未構成保護案，但符合高風險家庭的個案</a:t>
              </a:r>
              <a:endParaRPr lang="zh-TW" altLang="en-US" sz="1800"/>
            </a:p>
          </p:txBody>
        </p:sp>
        <p:sp>
          <p:nvSpPr>
            <p:cNvPr id="45073" name="Text Box 7"/>
            <p:cNvSpPr txBox="1">
              <a:spLocks noChangeArrowheads="1"/>
            </p:cNvSpPr>
            <p:nvPr/>
          </p:nvSpPr>
          <p:spPr bwMode="auto">
            <a:xfrm>
              <a:off x="971600" y="3645287"/>
              <a:ext cx="7776864" cy="849740"/>
            </a:xfrm>
            <a:prstGeom prst="rect">
              <a:avLst/>
            </a:prstGeom>
            <a:solidFill>
              <a:srgbClr val="66FF66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吉祥臻社會福利基金會、兒童福利聯盟文教基金會、財團法人台灣世界展望會、財</a:t>
              </a:r>
              <a:r>
                <a:rPr lang="zh-TW" altLang="zh-TW" sz="18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團法人南(北)家扶基金會</a:t>
              </a:r>
              <a:r>
                <a:rPr lang="zh-TW" altLang="en-US" sz="18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、財團法人高雄市私立慈聯社會福利基金會、</a:t>
              </a:r>
              <a:r>
                <a:rPr lang="zh-TW" altLang="zh-TW" sz="18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林柔蘭社會福利慈善基金會</a:t>
              </a:r>
              <a:r>
                <a:rPr lang="zh-TW" altLang="en-US" sz="18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、各社福中心進行訪視評估</a:t>
              </a:r>
            </a:p>
          </p:txBody>
        </p:sp>
        <p:sp>
          <p:nvSpPr>
            <p:cNvPr id="45074" name="Text Box 8"/>
            <p:cNvSpPr txBox="1">
              <a:spLocks noChangeArrowheads="1"/>
            </p:cNvSpPr>
            <p:nvPr/>
          </p:nvSpPr>
          <p:spPr bwMode="auto">
            <a:xfrm>
              <a:off x="971600" y="4892871"/>
              <a:ext cx="1224136" cy="1259843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轉介相關單位提供服務後不開案</a:t>
              </a:r>
              <a:endParaRPr lang="zh-TW" altLang="en-US" sz="2000"/>
            </a:p>
          </p:txBody>
        </p:sp>
        <p:sp>
          <p:nvSpPr>
            <p:cNvPr id="45075" name="Text Box 9"/>
            <p:cNvSpPr txBox="1">
              <a:spLocks noChangeArrowheads="1"/>
            </p:cNvSpPr>
            <p:nvPr/>
          </p:nvSpPr>
          <p:spPr bwMode="auto">
            <a:xfrm>
              <a:off x="2627784" y="4892871"/>
              <a:ext cx="1835484" cy="1458765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經評估為兒少保案、家暴案、性侵害案，轉介社會局權責單位處理後不開案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1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/>
            </a:p>
          </p:txBody>
        </p:sp>
        <p:sp>
          <p:nvSpPr>
            <p:cNvPr id="45076" name="Text Box 11"/>
            <p:cNvSpPr txBox="1">
              <a:spLocks noChangeArrowheads="1"/>
            </p:cNvSpPr>
            <p:nvPr/>
          </p:nvSpPr>
          <p:spPr bwMode="auto">
            <a:xfrm>
              <a:off x="6948264" y="4892871"/>
              <a:ext cx="1728192" cy="907623"/>
            </a:xfrm>
            <a:prstGeom prst="rect">
              <a:avLst/>
            </a:prstGeom>
            <a:solidFill>
              <a:srgbClr val="FFFF66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開案</a:t>
              </a:r>
              <a:r>
                <a:rPr lang="en-US" altLang="zh-TW" sz="18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:</a:t>
              </a:r>
              <a:r>
                <a:rPr lang="zh-TW" altLang="en-US" sz="18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依個案需求提供家庭處遇服務</a:t>
              </a:r>
              <a:endParaRPr lang="zh-TW" altLang="en-US" sz="1800"/>
            </a:p>
          </p:txBody>
        </p:sp>
        <p:sp>
          <p:nvSpPr>
            <p:cNvPr id="45077" name="Text Box 12"/>
            <p:cNvSpPr txBox="1">
              <a:spLocks noChangeArrowheads="1"/>
            </p:cNvSpPr>
            <p:nvPr/>
          </p:nvSpPr>
          <p:spPr bwMode="auto">
            <a:xfrm>
              <a:off x="5076056" y="4892871"/>
              <a:ext cx="1368152" cy="1259843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訪視後評估無須提供服務不開案</a:t>
              </a:r>
              <a:endParaRPr lang="zh-TW" altLang="en-US" sz="2000"/>
            </a:p>
          </p:txBody>
        </p:sp>
        <p:sp>
          <p:nvSpPr>
            <p:cNvPr id="45078" name="Text Box 22"/>
            <p:cNvSpPr txBox="1">
              <a:spLocks noChangeArrowheads="1"/>
            </p:cNvSpPr>
            <p:nvPr/>
          </p:nvSpPr>
          <p:spPr bwMode="auto">
            <a:xfrm>
              <a:off x="3419872" y="1909033"/>
              <a:ext cx="1944216" cy="405642"/>
            </a:xfrm>
            <a:prstGeom prst="rect">
              <a:avLst/>
            </a:prstGeom>
            <a:solidFill>
              <a:srgbClr val="FF00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社會局社工科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/>
            </a:p>
          </p:txBody>
        </p:sp>
        <p:sp>
          <p:nvSpPr>
            <p:cNvPr id="45079" name="Text Box 24"/>
            <p:cNvSpPr txBox="1">
              <a:spLocks noChangeArrowheads="1"/>
            </p:cNvSpPr>
            <p:nvPr/>
          </p:nvSpPr>
          <p:spPr bwMode="auto">
            <a:xfrm>
              <a:off x="5291861" y="1556866"/>
              <a:ext cx="575049" cy="50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45080" name="Text Box 25"/>
            <p:cNvSpPr txBox="1">
              <a:spLocks noChangeArrowheads="1"/>
            </p:cNvSpPr>
            <p:nvPr/>
          </p:nvSpPr>
          <p:spPr bwMode="auto">
            <a:xfrm>
              <a:off x="1979959" y="2636887"/>
              <a:ext cx="1749009" cy="63444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兒少保護處遇中案件</a:t>
              </a:r>
              <a:endParaRPr lang="zh-TW" altLang="en-US" sz="2000"/>
            </a:p>
          </p:txBody>
        </p:sp>
        <p:sp>
          <p:nvSpPr>
            <p:cNvPr id="45081" name="Text Box 26"/>
            <p:cNvSpPr txBox="1">
              <a:spLocks noChangeArrowheads="1"/>
            </p:cNvSpPr>
            <p:nvPr/>
          </p:nvSpPr>
          <p:spPr bwMode="auto">
            <a:xfrm>
              <a:off x="4572055" y="2636887"/>
              <a:ext cx="1787186" cy="69846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評估符合高風險方案之個案</a:t>
              </a:r>
              <a:endParaRPr lang="zh-TW" altLang="en-US" sz="2000">
                <a:solidFill>
                  <a:srgbClr val="0000CC"/>
                </a:solidFill>
                <a:latin typeface="Tahoma" pitchFamily="34" charset="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/>
            </a:p>
          </p:txBody>
        </p:sp>
        <p:sp>
          <p:nvSpPr>
            <p:cNvPr id="45082" name="Text Box 30"/>
            <p:cNvSpPr txBox="1">
              <a:spLocks noChangeArrowheads="1"/>
            </p:cNvSpPr>
            <p:nvPr/>
          </p:nvSpPr>
          <p:spPr bwMode="auto">
            <a:xfrm>
              <a:off x="2696583" y="2226809"/>
              <a:ext cx="574254" cy="50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/>
                <a:t> </a:t>
              </a:r>
            </a:p>
          </p:txBody>
        </p:sp>
        <p:sp>
          <p:nvSpPr>
            <p:cNvPr id="45083" name="Text Box 31"/>
            <p:cNvSpPr txBox="1">
              <a:spLocks noChangeArrowheads="1"/>
            </p:cNvSpPr>
            <p:nvPr/>
          </p:nvSpPr>
          <p:spPr bwMode="auto">
            <a:xfrm>
              <a:off x="4972920" y="2226809"/>
              <a:ext cx="507443" cy="53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/>
                <a:t> </a:t>
              </a:r>
            </a:p>
          </p:txBody>
        </p:sp>
        <p:sp>
          <p:nvSpPr>
            <p:cNvPr id="45084" name="Text Box 32"/>
            <p:cNvSpPr txBox="1">
              <a:spLocks noChangeArrowheads="1"/>
            </p:cNvSpPr>
            <p:nvPr/>
          </p:nvSpPr>
          <p:spPr bwMode="auto">
            <a:xfrm>
              <a:off x="5122448" y="2162793"/>
              <a:ext cx="574254" cy="50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3152" tIns="36576" rIns="73152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</p:grpSp>
      <p:sp>
        <p:nvSpPr>
          <p:cNvPr id="38" name="向下箭號 37"/>
          <p:cNvSpPr/>
          <p:nvPr/>
        </p:nvSpPr>
        <p:spPr>
          <a:xfrm>
            <a:off x="4427538" y="3357563"/>
            <a:ext cx="14398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accent2"/>
                </a:solidFill>
              </a:rPr>
              <a:t>派案</a:t>
            </a:r>
          </a:p>
        </p:txBody>
      </p:sp>
      <p:sp>
        <p:nvSpPr>
          <p:cNvPr id="39" name="向下箭號 38"/>
          <p:cNvSpPr/>
          <p:nvPr/>
        </p:nvSpPr>
        <p:spPr>
          <a:xfrm>
            <a:off x="3348038" y="1484313"/>
            <a:ext cx="1584325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accent2"/>
                </a:solidFill>
              </a:rPr>
              <a:t>通報</a:t>
            </a:r>
          </a:p>
        </p:txBody>
      </p:sp>
      <p:sp>
        <p:nvSpPr>
          <p:cNvPr id="40" name="向下箭號 39"/>
          <p:cNvSpPr/>
          <p:nvPr/>
        </p:nvSpPr>
        <p:spPr>
          <a:xfrm>
            <a:off x="4427538" y="2276475"/>
            <a:ext cx="865187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向下箭號 40"/>
          <p:cNvSpPr/>
          <p:nvPr/>
        </p:nvSpPr>
        <p:spPr>
          <a:xfrm>
            <a:off x="2843213" y="2276475"/>
            <a:ext cx="9366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5065" name="Text Box 22"/>
          <p:cNvSpPr txBox="1">
            <a:spLocks noChangeArrowheads="1"/>
          </p:cNvSpPr>
          <p:nvPr/>
        </p:nvSpPr>
        <p:spPr bwMode="auto">
          <a:xfrm>
            <a:off x="6659563" y="6237288"/>
            <a:ext cx="2233612" cy="431800"/>
          </a:xfrm>
          <a:prstGeom prst="rect">
            <a:avLst/>
          </a:prstGeom>
          <a:solidFill>
            <a:srgbClr val="FF00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73152" tIns="36576" rIns="73152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積極結案</a:t>
            </a:r>
            <a:r>
              <a:rPr lang="en-US" altLang="zh-TW" sz="18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消極結案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</p:txBody>
      </p:sp>
      <p:sp>
        <p:nvSpPr>
          <p:cNvPr id="48" name="向下箭號 47"/>
          <p:cNvSpPr/>
          <p:nvPr/>
        </p:nvSpPr>
        <p:spPr>
          <a:xfrm>
            <a:off x="1258888" y="4652963"/>
            <a:ext cx="86518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向下箭號 48"/>
          <p:cNvSpPr/>
          <p:nvPr/>
        </p:nvSpPr>
        <p:spPr>
          <a:xfrm>
            <a:off x="3203575" y="4652963"/>
            <a:ext cx="8636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0" name="向下箭號 49"/>
          <p:cNvSpPr/>
          <p:nvPr/>
        </p:nvSpPr>
        <p:spPr>
          <a:xfrm>
            <a:off x="5292725" y="4652963"/>
            <a:ext cx="7921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" name="向下箭號 50"/>
          <p:cNvSpPr/>
          <p:nvPr/>
        </p:nvSpPr>
        <p:spPr>
          <a:xfrm>
            <a:off x="7451725" y="4652963"/>
            <a:ext cx="7921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向下箭號 51"/>
          <p:cNvSpPr/>
          <p:nvPr/>
        </p:nvSpPr>
        <p:spPr>
          <a:xfrm>
            <a:off x="7524750" y="5949950"/>
            <a:ext cx="792163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501053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8"/>
          <p:cNvSpPr txBox="1">
            <a:spLocks noChangeArrowheads="1"/>
          </p:cNvSpPr>
          <p:nvPr/>
        </p:nvSpPr>
        <p:spPr bwMode="auto">
          <a:xfrm>
            <a:off x="1763688" y="3933056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4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報告完畢 感謝聆聽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（三）通報之保密原則</a:t>
            </a:r>
          </a:p>
        </p:txBody>
      </p:sp>
      <p:sp>
        <p:nvSpPr>
          <p:cNvPr id="21506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4389438"/>
          </a:xfrm>
        </p:spPr>
        <p:txBody>
          <a:bodyPr/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學校通報事件時，應以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密件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處理，並注意維護被害人之秘密及隱私，不得洩漏或公開。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對於通報人之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身分資料應予以保密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，以維護學生個人及相關人員隱私。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（四）如何進行通報？</a:t>
            </a:r>
          </a:p>
        </p:txBody>
      </p:sp>
      <p:sp>
        <p:nvSpPr>
          <p:cNvPr id="23554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zh-TW" altLang="en-US" sz="3200" dirty="0" smtClean="0"/>
              <a:t>   </a:t>
            </a:r>
            <a:r>
              <a:rPr lang="en-US" altLang="zh-TW" sz="3200" dirty="0" smtClean="0"/>
              <a:t>1</a:t>
            </a:r>
            <a:r>
              <a:rPr lang="en-US" altLang="zh-TW" sz="3200" dirty="0" smtClean="0"/>
              <a:t>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通報方式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打 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113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、高雄萬事通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1999</a:t>
            </a:r>
          </a:p>
          <a:p>
            <a:pPr>
              <a:buFont typeface="Wingdings" pitchFamily="2" charset="2"/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社會局社工科：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3344885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線上通報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『關懷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起來』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填寫表單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>
          <a:xfrm>
            <a:off x="1547813" y="0"/>
            <a:ext cx="8229600" cy="11430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052513"/>
            <a:ext cx="8229600" cy="4968775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通報方式： 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紙本傳真通報：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可至家防中心或輔導室網頁下載電子檔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）手寫後傳真家防中心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）在電腦上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key-in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後列印紙本傳真家 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防中心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線上通報：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於線上通報網址上直接建立通報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表，透過</a:t>
            </a: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傳送至本市家防中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心。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109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05381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323528" y="5512364"/>
            <a:ext cx="1152128" cy="640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483516" y="5512364"/>
            <a:ext cx="1253344" cy="623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736860" y="5512364"/>
            <a:ext cx="1115060" cy="640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033004" y="5512364"/>
            <a:ext cx="176313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904148" y="5491167"/>
            <a:ext cx="118813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200292" y="5491167"/>
            <a:ext cx="12961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左箭號圖說文字 8"/>
          <p:cNvSpPr/>
          <p:nvPr/>
        </p:nvSpPr>
        <p:spPr>
          <a:xfrm>
            <a:off x="5004048" y="1372968"/>
            <a:ext cx="3240360" cy="2808312"/>
          </a:xfrm>
          <a:prstGeom prst="lef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156176" y="1869183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</a:rPr>
              <a:t>檢核完成會自動跳出下方應通報項目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7" y="1265237"/>
            <a:ext cx="8712968" cy="644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764704"/>
            <a:ext cx="75438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線</a:t>
            </a:r>
            <a:r>
              <a:rPr kumimoji="0"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上通報性侵害案件</a:t>
            </a:r>
            <a:r>
              <a:rPr kumimoji="0"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635897" y="1484784"/>
            <a:ext cx="1927188" cy="70413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endParaRPr kumimoji="0" lang="zh-TW" altLang="en-US" sz="4400"/>
          </a:p>
        </p:txBody>
      </p:sp>
    </p:spTree>
    <p:extLst>
      <p:ext uri="{BB962C8B-B14F-4D97-AF65-F5344CB8AC3E}">
        <p14:creationId xmlns:p14="http://schemas.microsoft.com/office/powerpoint/2010/main" val="224966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7" y="1345723"/>
            <a:ext cx="8856984" cy="643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850" y="938256"/>
            <a:ext cx="83804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線</a:t>
            </a:r>
            <a:r>
              <a:rPr kumimoji="0"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上通報兒少保護案件及高風險家庭</a:t>
            </a:r>
            <a:br>
              <a:rPr kumimoji="0"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275856" y="1628800"/>
            <a:ext cx="2592287" cy="70413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endParaRPr kumimoji="0" lang="zh-TW" altLang="en-US" sz="4400"/>
          </a:p>
        </p:txBody>
      </p:sp>
    </p:spTree>
    <p:extLst>
      <p:ext uri="{BB962C8B-B14F-4D97-AF65-F5344CB8AC3E}">
        <p14:creationId xmlns:p14="http://schemas.microsoft.com/office/powerpoint/2010/main" val="2139119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489</TotalTime>
  <Words>2557</Words>
  <Application>Microsoft Office PowerPoint</Application>
  <PresentationFormat>如螢幕大小 (4:3)</PresentationFormat>
  <Paragraphs>340</Paragraphs>
  <Slides>36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原創</vt:lpstr>
      <vt:lpstr>兒童及少年保護、 家庭暴力及性侵害事件、 高風險家庭      宣導與通報</vt:lpstr>
      <vt:lpstr>PowerPoint 簡報</vt:lpstr>
      <vt:lpstr>（二）未義務通報罰則</vt:lpstr>
      <vt:lpstr>（三）通報之保密原則</vt:lpstr>
      <vt:lpstr>（四）如何進行通報？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二、實施防治課程</vt:lpstr>
      <vt:lpstr>三、家庭暴力防治法</vt:lpstr>
      <vt:lpstr>家庭暴力防治法</vt:lpstr>
      <vt:lpstr>【家庭暴力行為解析】 （一） 對身體上之不法侵害</vt:lpstr>
      <vt:lpstr>【家庭暴力行為解析】 （二） 對精神上之不法侵害</vt:lpstr>
      <vt:lpstr>家庭暴力的動力－權控與羈絆</vt:lpstr>
      <vt:lpstr>家庭暴力造成之影響</vt:lpstr>
      <vt:lpstr>家庭暴力造成之影響</vt:lpstr>
      <vt:lpstr>家庭暴力三級預防的工作概念 </vt:lpstr>
      <vt:lpstr>兒童保護的意涵及理念</vt:lpstr>
      <vt:lpstr>PowerPoint 簡報</vt:lpstr>
      <vt:lpstr>PowerPoint 簡報</vt:lpstr>
      <vt:lpstr>PowerPoint 簡報</vt:lpstr>
      <vt:lpstr>聯絡方式</vt:lpstr>
      <vt:lpstr>     四、性侵害防治宣導</vt:lpstr>
      <vt:lpstr>（三）性侵害犯罪原則上均屬「非告訴乃論」</vt:lpstr>
      <vt:lpstr>法理定義</vt:lpstr>
      <vt:lpstr>（四）疑似性侵害的指標</vt:lpstr>
      <vt:lpstr>PowerPoint 簡報</vt:lpstr>
      <vt:lpstr>       五、高風險家庭</vt:lpstr>
      <vt:lpstr>高風險家庭實施計畫定位: 以事前預防勝於事後補救之觀點，及早篩選並提供預防性服務，期待積極預防兒虐、家暴及性侵害事件之發生。 </vt:lpstr>
      <vt:lpstr>（二）高風險家庭辨識指標</vt:lpstr>
      <vt:lpstr>（二）高風險家庭辨識指標</vt:lpstr>
      <vt:lpstr>本市高風險家庭轉介處遇流程</vt:lpstr>
      <vt:lpstr>PowerPoint 簡報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兒童及少年保護、家庭暴力及性侵害事件相關法令認識</dc:title>
  <dc:creator>john0411f2</dc:creator>
  <cp:lastModifiedBy>sandy</cp:lastModifiedBy>
  <cp:revision>40</cp:revision>
  <dcterms:created xsi:type="dcterms:W3CDTF">2011-10-31T14:16:09Z</dcterms:created>
  <dcterms:modified xsi:type="dcterms:W3CDTF">2016-08-19T07:32:59Z</dcterms:modified>
</cp:coreProperties>
</file>